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y="5143500" cx="9144000"/>
  <p:notesSz cx="6858000" cy="9144000"/>
  <p:embeddedFontLst>
    <p:embeddedFont>
      <p:font typeface="Roboto"/>
      <p:regular r:id="rId82"/>
      <p:bold r:id="rId83"/>
      <p:italic r:id="rId84"/>
      <p:boldItalic r:id="rId85"/>
    </p:embeddedFont>
    <p:embeddedFont>
      <p:font typeface="Libre Franklin"/>
      <p:regular r:id="rId86"/>
      <p:bold r:id="rId87"/>
      <p:italic r:id="rId88"/>
      <p:boldItalic r:id="rId89"/>
    </p:embeddedFont>
    <p:embeddedFont>
      <p:font typeface="Lato"/>
      <p:regular r:id="rId90"/>
      <p:bold r:id="rId91"/>
      <p:italic r:id="rId92"/>
      <p:boldItalic r:id="rId93"/>
    </p:embeddedFont>
    <p:embeddedFont>
      <p:font typeface="Merriweather"/>
      <p:regular r:id="rId94"/>
      <p:bold r:id="rId95"/>
      <p:italic r:id="rId96"/>
      <p:boldItalic r:id="rId97"/>
    </p:embeddedFont>
    <p:embeddedFont>
      <p:font typeface="Source Sans Pro"/>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43A0CCA-77F9-416E-8181-75D4D6BAE434}">
  <a:tblStyle styleId="{A43A0CCA-77F9-416E-8181-75D4D6BAE43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5F7106-8279-463B-81E7-2101FE8D010B}" styleName="Table_1">
    <a:wholeTbl>
      <a:tcTxStyle b="off" i="off">
        <a:font>
          <a:latin typeface="Franklin Gothic Book"/>
          <a:ea typeface="Franklin Gothic Book"/>
          <a:cs typeface="Franklin Gothic Book"/>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Franklin Gothic Book"/>
          <a:ea typeface="Franklin Gothic Book"/>
          <a:cs typeface="Franklin Gothic Book"/>
        </a:font>
        <a:srgbClr val="FFFFFF"/>
      </a:tcTxStyle>
      <a:tcStyle>
        <a:fill>
          <a:solidFill>
            <a:srgbClr val="4F81BD"/>
          </a:solidFill>
        </a:fill>
      </a:tcStyle>
    </a:lastCol>
    <a:firstCol>
      <a:tcTxStyle b="on" i="off">
        <a:font>
          <a:latin typeface="Franklin Gothic Book"/>
          <a:ea typeface="Franklin Gothic Book"/>
          <a:cs typeface="Franklin Gothic Book"/>
        </a:font>
        <a:srgbClr val="FFFFFF"/>
      </a:tcTxStyle>
      <a:tcStyle>
        <a:fill>
          <a:solidFill>
            <a:srgbClr val="4F81BD"/>
          </a:solidFill>
        </a:fill>
      </a:tcStyle>
    </a:firstCol>
    <a:lastRow>
      <a:tcTxStyle b="on" i="off">
        <a:font>
          <a:latin typeface="Franklin Gothic Book"/>
          <a:ea typeface="Franklin Gothic Book"/>
          <a:cs typeface="Franklin Gothic Book"/>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Franklin Gothic Book"/>
          <a:ea typeface="Franklin Gothic Book"/>
          <a:cs typeface="Franklin Gothic Book"/>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 styleId="{AE0D1CB7-8CBA-4079-A021-CBBC4CD54DDE}"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SourceSansPro-boldItalic.fntdata"/><Relationship Id="rId100" Type="http://schemas.openxmlformats.org/officeDocument/2006/relationships/font" Target="fonts/SourceSansPr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Merriweather-bold.fntdata"/><Relationship Id="rId94" Type="http://schemas.openxmlformats.org/officeDocument/2006/relationships/font" Target="fonts/Merriweather-regular.fntdata"/><Relationship Id="rId97" Type="http://schemas.openxmlformats.org/officeDocument/2006/relationships/font" Target="fonts/Merriweather-boldItalic.fntdata"/><Relationship Id="rId96" Type="http://schemas.openxmlformats.org/officeDocument/2006/relationships/font" Target="fonts/Merriweather-italic.fntdata"/><Relationship Id="rId11" Type="http://schemas.openxmlformats.org/officeDocument/2006/relationships/slide" Target="slides/slide4.xml"/><Relationship Id="rId99" Type="http://schemas.openxmlformats.org/officeDocument/2006/relationships/font" Target="fonts/SourceSansPro-bold.fntdata"/><Relationship Id="rId10" Type="http://schemas.openxmlformats.org/officeDocument/2006/relationships/slide" Target="slides/slide3.xml"/><Relationship Id="rId98" Type="http://schemas.openxmlformats.org/officeDocument/2006/relationships/font" Target="fonts/SourceSansPr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Lato-bold.fntdata"/><Relationship Id="rId90" Type="http://schemas.openxmlformats.org/officeDocument/2006/relationships/font" Target="fonts/Lato-regular.fntdata"/><Relationship Id="rId93" Type="http://schemas.openxmlformats.org/officeDocument/2006/relationships/font" Target="fonts/Lato-boldItalic.fntdata"/><Relationship Id="rId92"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LibreFranklin-regular.fntdata"/><Relationship Id="rId85" Type="http://schemas.openxmlformats.org/officeDocument/2006/relationships/font" Target="fonts/Roboto-boldItalic.fntdata"/><Relationship Id="rId88" Type="http://schemas.openxmlformats.org/officeDocument/2006/relationships/font" Target="fonts/LibreFranklin-italic.fntdata"/><Relationship Id="rId87" Type="http://schemas.openxmlformats.org/officeDocument/2006/relationships/font" Target="fonts/LibreFranklin-bold.fntdata"/><Relationship Id="rId89" Type="http://schemas.openxmlformats.org/officeDocument/2006/relationships/font" Target="fonts/LibreFranklin-boldItalic.fntdata"/><Relationship Id="rId80" Type="http://schemas.openxmlformats.org/officeDocument/2006/relationships/slide" Target="slides/slide73.xml"/><Relationship Id="rId82" Type="http://schemas.openxmlformats.org/officeDocument/2006/relationships/font" Target="fonts/Roboto-regular.fntdata"/><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cb1620435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5cb1620435_6_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cc525d56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cc525d56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cb1620435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5cb1620435_6_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d4c5cd59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5d4c5cd597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cb1620435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5cb1620435_6_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d6081e2a0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5d6081e2a0_1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cb1620435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5cb1620435_6_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cb1620435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5cb1620435_6_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d68b0db6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d68b0db6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cb1620435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5cb1620435_6_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b162043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50 minutes:, discussion: 40 minutes, hands-on: 75 minutes, break: 15 minutes.</a:t>
            </a:r>
            <a:endParaRPr/>
          </a:p>
        </p:txBody>
      </p:sp>
      <p:sp>
        <p:nvSpPr>
          <p:cNvPr id="153" name="Google Shape;153;g5cb1620435_6_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d68b0db6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d68b0db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d56507fce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5d56507fce_1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d68b0db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d68b0db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d56507fce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d56507fce_1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d5dd154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d5dd154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d56507fce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In </a:t>
            </a:r>
            <a:r>
              <a:rPr b="1" lang="en">
                <a:latin typeface="Roboto"/>
                <a:ea typeface="Roboto"/>
                <a:cs typeface="Roboto"/>
                <a:sym typeface="Roboto"/>
              </a:rPr>
              <a:t>Nyarugusu</a:t>
            </a:r>
            <a:r>
              <a:rPr lang="en">
                <a:latin typeface="Roboto"/>
                <a:ea typeface="Roboto"/>
                <a:cs typeface="Roboto"/>
                <a:sym typeface="Roboto"/>
              </a:rPr>
              <a:t>, </a:t>
            </a:r>
            <a:r>
              <a:rPr b="1" lang="en">
                <a:latin typeface="Roboto"/>
                <a:ea typeface="Roboto"/>
                <a:cs typeface="Roboto"/>
                <a:sym typeface="Roboto"/>
              </a:rPr>
              <a:t>Mahama </a:t>
            </a:r>
            <a:r>
              <a:rPr lang="en">
                <a:latin typeface="Roboto"/>
                <a:ea typeface="Roboto"/>
                <a:cs typeface="Roboto"/>
                <a:sym typeface="Roboto"/>
              </a:rPr>
              <a:t>and </a:t>
            </a:r>
            <a:r>
              <a:rPr b="1" lang="en">
                <a:latin typeface="Roboto"/>
                <a:ea typeface="Roboto"/>
                <a:cs typeface="Roboto"/>
                <a:sym typeface="Roboto"/>
              </a:rPr>
              <a:t>Nakivale </a:t>
            </a:r>
            <a:r>
              <a:rPr lang="en">
                <a:latin typeface="Roboto"/>
                <a:ea typeface="Roboto"/>
                <a:cs typeface="Roboto"/>
                <a:sym typeface="Roboto"/>
              </a:rPr>
              <a:t>camps, our simulation results accurately capture the key growth trends in refugees. </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The refugee population growth in </a:t>
            </a:r>
            <a:r>
              <a:rPr b="1" lang="en">
                <a:latin typeface="Roboto"/>
                <a:ea typeface="Roboto"/>
                <a:cs typeface="Roboto"/>
                <a:sym typeface="Roboto"/>
              </a:rPr>
              <a:t>Mahama </a:t>
            </a:r>
            <a:r>
              <a:rPr lang="en">
                <a:latin typeface="Roboto"/>
                <a:ea typeface="Roboto"/>
                <a:cs typeface="Roboto"/>
                <a:sym typeface="Roboto"/>
              </a:rPr>
              <a:t>was underpredicted, as there was a delay in refugee arrival due to non-conflict settlements between Mahama and the conflict zones.</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a:latin typeface="Roboto"/>
                <a:ea typeface="Roboto"/>
                <a:cs typeface="Roboto"/>
                <a:sym typeface="Roboto"/>
              </a:rPr>
              <a:t>Small population of travelling refugees at the start at </a:t>
            </a:r>
            <a:r>
              <a:rPr b="1" lang="en">
                <a:latin typeface="Roboto"/>
                <a:ea typeface="Roboto"/>
                <a:cs typeface="Roboto"/>
                <a:sym typeface="Roboto"/>
              </a:rPr>
              <a:t>Nduta </a:t>
            </a:r>
            <a:r>
              <a:rPr lang="en">
                <a:latin typeface="Roboto"/>
                <a:ea typeface="Roboto"/>
                <a:cs typeface="Roboto"/>
                <a:sym typeface="Roboto"/>
              </a:rPr>
              <a:t>and a steep increase to 30,000 was shown during the 90 days after the camp was opened.</a:t>
            </a:r>
            <a:endParaRPr>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b="1" lang="en">
                <a:latin typeface="Roboto"/>
                <a:ea typeface="Roboto"/>
                <a:cs typeface="Roboto"/>
                <a:sym typeface="Roboto"/>
              </a:rPr>
              <a:t>Lusenda</a:t>
            </a:r>
            <a:r>
              <a:rPr lang="en">
                <a:latin typeface="Roboto"/>
                <a:ea typeface="Roboto"/>
                <a:cs typeface="Roboto"/>
                <a:sym typeface="Roboto"/>
              </a:rPr>
              <a:t>, which opened on day 90, quickly fills to capacity in the simulation, whereas a more gradual increase was observed in the data. Here, the mismatch could be due to delays in the UNHCR registration process.</a:t>
            </a:r>
            <a:endParaRPr>
              <a:latin typeface="Roboto"/>
              <a:ea typeface="Roboto"/>
              <a:cs typeface="Roboto"/>
              <a:sym typeface="Roboto"/>
            </a:endParaRPr>
          </a:p>
          <a:p>
            <a:pPr indent="0" lvl="0" marL="457200" rtl="0" algn="l">
              <a:spcBef>
                <a:spcPts val="0"/>
              </a:spcBef>
              <a:spcAft>
                <a:spcPts val="0"/>
              </a:spcAft>
              <a:buNone/>
            </a:pPr>
            <a:r>
              <a:t/>
            </a:r>
            <a:endParaRPr/>
          </a:p>
        </p:txBody>
      </p:sp>
      <p:sp>
        <p:nvSpPr>
          <p:cNvPr id="335" name="Google Shape;335;g5d56507fce_1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d5dd154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d5dd154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d56507fce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Our predictions closely follow the trends observed in the data for the two largest camps, </a:t>
            </a:r>
            <a:r>
              <a:rPr b="1" lang="en" sz="1200">
                <a:latin typeface="Roboto"/>
                <a:ea typeface="Roboto"/>
                <a:cs typeface="Roboto"/>
                <a:sym typeface="Roboto"/>
              </a:rPr>
              <a:t>East Congo</a:t>
            </a:r>
            <a:r>
              <a:rPr lang="en" sz="1200">
                <a:latin typeface="Roboto"/>
                <a:ea typeface="Roboto"/>
                <a:cs typeface="Roboto"/>
                <a:sym typeface="Roboto"/>
              </a:rPr>
              <a:t> and </a:t>
            </a:r>
            <a:r>
              <a:rPr b="1" lang="en" sz="1200">
                <a:latin typeface="Roboto"/>
                <a:ea typeface="Roboto"/>
                <a:cs typeface="Roboto"/>
                <a:sym typeface="Roboto"/>
              </a:rPr>
              <a:t>Adamaoua</a:t>
            </a:r>
            <a:r>
              <a:rPr lang="en"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Total refugee population was underpredicted by ~20% in East Congo and overpredicted by ~30% in Adamaoua .</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 camps in DRC (</a:t>
            </a:r>
            <a:r>
              <a:rPr b="1" lang="en" sz="1200">
                <a:latin typeface="Roboto"/>
                <a:ea typeface="Roboto"/>
                <a:cs typeface="Roboto"/>
                <a:sym typeface="Roboto"/>
              </a:rPr>
              <a:t>Inke</a:t>
            </a:r>
            <a:r>
              <a:rPr lang="en" sz="1200">
                <a:latin typeface="Roboto"/>
                <a:ea typeface="Roboto"/>
                <a:cs typeface="Roboto"/>
                <a:sym typeface="Roboto"/>
              </a:rPr>
              <a:t>, </a:t>
            </a:r>
            <a:r>
              <a:rPr b="1" lang="en" sz="1200">
                <a:latin typeface="Roboto"/>
                <a:ea typeface="Roboto"/>
                <a:cs typeface="Roboto"/>
                <a:sym typeface="Roboto"/>
              </a:rPr>
              <a:t>Mole</a:t>
            </a:r>
            <a:r>
              <a:rPr lang="en" sz="1200">
                <a:latin typeface="Roboto"/>
                <a:ea typeface="Roboto"/>
                <a:cs typeface="Roboto"/>
                <a:sym typeface="Roboto"/>
              </a:rPr>
              <a:t>, </a:t>
            </a:r>
            <a:r>
              <a:rPr b="1" lang="en" sz="1200">
                <a:latin typeface="Roboto"/>
                <a:ea typeface="Roboto"/>
                <a:cs typeface="Roboto"/>
                <a:sym typeface="Roboto"/>
              </a:rPr>
              <a:t>Boyabu </a:t>
            </a:r>
            <a:r>
              <a:rPr lang="en" sz="1200">
                <a:latin typeface="Roboto"/>
                <a:ea typeface="Roboto"/>
                <a:cs typeface="Roboto"/>
                <a:sym typeface="Roboto"/>
              </a:rPr>
              <a:t>and </a:t>
            </a:r>
            <a:r>
              <a:rPr b="1" lang="en" sz="1200">
                <a:latin typeface="Roboto"/>
                <a:ea typeface="Roboto"/>
                <a:cs typeface="Roboto"/>
                <a:sym typeface="Roboto"/>
              </a:rPr>
              <a:t>Mboti</a:t>
            </a:r>
            <a:r>
              <a:rPr lang="en" sz="1200">
                <a:latin typeface="Roboto"/>
                <a:ea typeface="Roboto"/>
                <a:cs typeface="Roboto"/>
                <a:sym typeface="Roboto"/>
              </a:rPr>
              <a:t>) were subject to border closures between CAR and DRC during simulation day 4 and day 211 which was reflected by a stable population in the simulation as well as the UNHCR data.</a:t>
            </a:r>
            <a:endParaRPr sz="1200">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 predicted refugee counts in the Chad camps (</a:t>
            </a:r>
            <a:r>
              <a:rPr b="1" lang="en" sz="1200">
                <a:latin typeface="Roboto"/>
                <a:ea typeface="Roboto"/>
                <a:cs typeface="Roboto"/>
                <a:sym typeface="Roboto"/>
              </a:rPr>
              <a:t>Amboko, Belom, Dosseye</a:t>
            </a:r>
            <a:r>
              <a:rPr lang="en" sz="1200">
                <a:latin typeface="Roboto"/>
                <a:ea typeface="Roboto"/>
                <a:cs typeface="Roboto"/>
                <a:sym typeface="Roboto"/>
              </a:rPr>
              <a:t> and </a:t>
            </a:r>
            <a:r>
              <a:rPr b="1" lang="en" sz="1200">
                <a:latin typeface="Roboto"/>
                <a:ea typeface="Roboto"/>
                <a:cs typeface="Roboto"/>
                <a:sym typeface="Roboto"/>
              </a:rPr>
              <a:t>Gondje</a:t>
            </a:r>
            <a:r>
              <a:rPr lang="en" sz="1200">
                <a:latin typeface="Roboto"/>
                <a:ea typeface="Roboto"/>
                <a:cs typeface="Roboto"/>
                <a:sym typeface="Roboto"/>
              </a:rPr>
              <a:t>) were in close agreement with the data.</a:t>
            </a:r>
            <a:endParaRPr sz="1200">
              <a:latin typeface="Roboto"/>
              <a:ea typeface="Roboto"/>
              <a:cs typeface="Roboto"/>
              <a:sym typeface="Roboto"/>
            </a:endParaRPr>
          </a:p>
          <a:p>
            <a:pPr indent="0" lvl="0" marL="0" rtl="0" algn="l">
              <a:spcBef>
                <a:spcPts val="0"/>
              </a:spcBef>
              <a:spcAft>
                <a:spcPts val="0"/>
              </a:spcAft>
              <a:buNone/>
            </a:pPr>
            <a:r>
              <a:t/>
            </a:r>
            <a:endParaRPr sz="1200"/>
          </a:p>
        </p:txBody>
      </p:sp>
      <p:sp>
        <p:nvSpPr>
          <p:cNvPr id="348" name="Google Shape;348;g5d56507fce_1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d5dd154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d5dd154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d56507fce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5d56507fce_1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d68b0d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d68b0d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d5dd154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d5dd154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d68b0db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d68b0db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d5dd154a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5d5dd154a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cb1620435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5cb1620435_6_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d68b0db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d68b0db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d5dd154a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5d5dd154a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d68b0db6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d68b0db6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d4c5cd59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5d4c5cd59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d68b0db6e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5d68b0db6e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14" name="Google Shape;414;g5d68b0db6e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d68b0db6e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5d68b0db6e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24" name="Google Shape;424;g5d68b0db6e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d56507fc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d56507fc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90000"/>
              </a:lnSpc>
              <a:spcBef>
                <a:spcPts val="0"/>
              </a:spcBef>
              <a:spcAft>
                <a:spcPts val="1000"/>
              </a:spcAft>
              <a:buClr>
                <a:srgbClr val="000000"/>
              </a:buClr>
              <a:buSzPts val="1200"/>
              <a:buFont typeface="Roboto"/>
              <a:buChar char="●"/>
            </a:pPr>
            <a:r>
              <a:rPr lang="en" sz="1200">
                <a:latin typeface="Roboto"/>
                <a:ea typeface="Roboto"/>
                <a:cs typeface="Roboto"/>
                <a:sym typeface="Roboto"/>
              </a:rPr>
              <a:t>It allows a heterogeneous mix of many agents to act and interact autonomously, in turn leading to emergent behaviours in the system at higher levels (agents, agents’ relationships and their environment)</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d68b0db6e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5d68b0db6e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33" name="Google Shape;433;g5d68b0db6e_0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d4c5cd5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5d4c5cd59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d4c5cd5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5d4c5cd5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d6081e2a0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d6081e2a0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d4c5cd5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5d4c5cd59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cc525d56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5cc525d56b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d4c5cd5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5d4c5cd597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d4c5cd5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5d4c5cd597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d5dd154a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5dd154a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d4c5cd5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5d4c5cd597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d56507f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d56507f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d4c5cd59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5d4c5cd597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cb1620435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5cb1620435_6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cb1620435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5cb1620435_6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cb1620435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5cb1620435_6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cb1620435_6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5cb1620435_6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d68b0db6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d68b0db6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d68b0db6e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5d68b0db6e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54" name="Google Shape;554;g5d68b0db6e_0_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d68b0db6e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5d68b0db6e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63" name="Google Shape;563;g5d68b0db6e_0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d68b0db6e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5d68b0db6e_0_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589" name="Google Shape;589;g5d68b0db6e_0_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d68b0db6e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01" name="Google Shape;601;g5d68b0db6e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d56507fc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d56507fc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d68b0db6e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5d68b0db6e_0_3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12" name="Google Shape;612;g5d68b0db6e_0_3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d68b0db6e_0_3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26" name="Google Shape;626;g5d68b0db6e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5d68b0db6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5d68b0db6e_0_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34" name="Google Shape;634;g5d68b0db6e_0_2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d68b0db6e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40" name="Google Shape;640;g5d68b0db6e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5d68b0db6e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rPr>
              <a:t>The most populous camp in our simulation is Adjumani with more than 140,000 refugees over the simulation period and slightly overpredicted after 200 days into simulation compare to the data. The reason being that it is the closest camp for refugees fleeing from the South Sudan conflict. The forecast refugee counts in Kiryandongo and Kakume (at the start prior to 100 days) are in close agreement with the UNHCR data, while our</a:t>
            </a:r>
            <a:r>
              <a:rPr lang="en" sz="1000">
                <a:solidFill>
                  <a:schemeClr val="dk1"/>
                </a:solidFill>
              </a:rPr>
              <a:t> simulations underpredict for Kule, Jewi</a:t>
            </a:r>
            <a:r>
              <a:rPr lang="en" sz="1000">
                <a:solidFill>
                  <a:schemeClr val="dk1"/>
                </a:solidFill>
              </a:rPr>
              <a:t> and Khartoum camps. South Sudan has a record of being in conflict prior to our simulation start date. Kakuma (45239), Pugnido (42044), Rhino (5313) and Kiryanongo (15) camps had registered number of refugees fled prior to the simulation start; these, therefore, do not count towards the refugee arrival numbers.</a:t>
            </a:r>
            <a:endParaRPr sz="10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p:txBody>
      </p:sp>
      <p:sp>
        <p:nvSpPr>
          <p:cNvPr id="648" name="Google Shape;648;g5d68b0db6e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5d68b0db6e_1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55" name="Google Shape;655;g5d68b0db6e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d68b0db6e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662" name="Google Shape;662;g5d68b0db6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5d68b0db6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d68b0db6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cb1620435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5cb1620435_6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d68b0db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d68b0db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cc525d56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cc525d56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d5dd154a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5d5dd154a7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cb1620435_6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5cb1620435_6_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d5dd154a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50 minutes:, discussion: 40 minutes, hands-on: 75 minutes, break: 15 minutes.</a:t>
            </a:r>
            <a:endParaRPr/>
          </a:p>
        </p:txBody>
      </p:sp>
      <p:sp>
        <p:nvSpPr>
          <p:cNvPr id="698" name="Google Shape;698;g5d5dd154a7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d531af1c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d531af1c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cb1620435_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5cb1620435_6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b1620435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5cb1620435_6_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d56507fce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d56507fce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62" name="Google Shape;6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1600"/>
              </a:spcBef>
              <a:spcAft>
                <a:spcPts val="0"/>
              </a:spcAft>
              <a:buClr>
                <a:schemeClr val="dk1"/>
              </a:buClr>
              <a:buSzPts val="1400"/>
              <a:buChar char="○"/>
              <a:defRPr sz="1100"/>
            </a:lvl2pPr>
            <a:lvl3pPr indent="-317500" lvl="2" marL="1371600" rtl="0" algn="l">
              <a:lnSpc>
                <a:spcPct val="90000"/>
              </a:lnSpc>
              <a:spcBef>
                <a:spcPts val="1600"/>
              </a:spcBef>
              <a:spcAft>
                <a:spcPts val="0"/>
              </a:spcAft>
              <a:buClr>
                <a:schemeClr val="dk1"/>
              </a:buClr>
              <a:buSzPts val="1400"/>
              <a:buChar char="■"/>
              <a:defRPr sz="1100"/>
            </a:lvl3pPr>
            <a:lvl4pPr indent="-317500" lvl="3" marL="1828800" rtl="0" algn="l">
              <a:lnSpc>
                <a:spcPct val="90000"/>
              </a:lnSpc>
              <a:spcBef>
                <a:spcPts val="1600"/>
              </a:spcBef>
              <a:spcAft>
                <a:spcPts val="0"/>
              </a:spcAft>
              <a:buClr>
                <a:schemeClr val="dk1"/>
              </a:buClr>
              <a:buSzPts val="1400"/>
              <a:buChar char="●"/>
              <a:defRPr sz="1100"/>
            </a:lvl4pPr>
            <a:lvl5pPr indent="-317500" lvl="4" marL="2286000" rtl="0" algn="l">
              <a:lnSpc>
                <a:spcPct val="90000"/>
              </a:lnSpc>
              <a:spcBef>
                <a:spcPts val="1600"/>
              </a:spcBef>
              <a:spcAft>
                <a:spcPts val="0"/>
              </a:spcAft>
              <a:buClr>
                <a:schemeClr val="dk1"/>
              </a:buClr>
              <a:buSzPts val="1400"/>
              <a:buChar char="○"/>
              <a:defRPr sz="1100"/>
            </a:lvl5pPr>
            <a:lvl6pPr indent="-317500" lvl="5" marL="2743200" rtl="0" algn="l">
              <a:lnSpc>
                <a:spcPct val="90000"/>
              </a:lnSpc>
              <a:spcBef>
                <a:spcPts val="1600"/>
              </a:spcBef>
              <a:spcAft>
                <a:spcPts val="0"/>
              </a:spcAft>
              <a:buClr>
                <a:schemeClr val="dk1"/>
              </a:buClr>
              <a:buSzPts val="1400"/>
              <a:buChar char="■"/>
              <a:defRPr sz="1100"/>
            </a:lvl6pPr>
            <a:lvl7pPr indent="-317500" lvl="6" marL="3200400" rtl="0" algn="l">
              <a:lnSpc>
                <a:spcPct val="90000"/>
              </a:lnSpc>
              <a:spcBef>
                <a:spcPts val="1600"/>
              </a:spcBef>
              <a:spcAft>
                <a:spcPts val="0"/>
              </a:spcAft>
              <a:buClr>
                <a:schemeClr val="dk1"/>
              </a:buClr>
              <a:buSzPts val="1400"/>
              <a:buChar char="●"/>
              <a:defRPr sz="1100"/>
            </a:lvl7pPr>
            <a:lvl8pPr indent="-317500" lvl="7" marL="3657600" rtl="0" algn="l">
              <a:lnSpc>
                <a:spcPct val="90000"/>
              </a:lnSpc>
              <a:spcBef>
                <a:spcPts val="1600"/>
              </a:spcBef>
              <a:spcAft>
                <a:spcPts val="0"/>
              </a:spcAft>
              <a:buClr>
                <a:schemeClr val="dk1"/>
              </a:buClr>
              <a:buSzPts val="1400"/>
              <a:buChar char="○"/>
              <a:defRPr sz="1100"/>
            </a:lvl8pPr>
            <a:lvl9pPr indent="-317500" lvl="8" marL="4114800" rtl="0" algn="l">
              <a:lnSpc>
                <a:spcPct val="90000"/>
              </a:lnSpc>
              <a:spcBef>
                <a:spcPts val="1600"/>
              </a:spcBef>
              <a:spcAft>
                <a:spcPts val="1600"/>
              </a:spcAft>
              <a:buClr>
                <a:schemeClr val="dk1"/>
              </a:buClr>
              <a:buSzPts val="1400"/>
              <a:buChar char="■"/>
              <a:defRPr sz="1100"/>
            </a:lvl9pPr>
          </a:lstStyle>
          <a:p/>
        </p:txBody>
      </p:sp>
      <p:sp>
        <p:nvSpPr>
          <p:cNvPr id="63" name="Google Shape;6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4" name="Google Shape;6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Google Shape;73;p15"/>
          <p:cNvSpPr txBox="1"/>
          <p:nvPr>
            <p:ph type="ctrTitle"/>
          </p:nvPr>
        </p:nvSpPr>
        <p:spPr>
          <a:xfrm>
            <a:off x="685800" y="841772"/>
            <a:ext cx="77724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5" name="Google Shape;75;p15"/>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15"/>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7" name="Google Shape;77;p15"/>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8" name="Shape 78"/>
        <p:cNvGrpSpPr/>
        <p:nvPr/>
      </p:nvGrpSpPr>
      <p:grpSpPr>
        <a:xfrm>
          <a:off x="0" y="0"/>
          <a:ext cx="0" cy="0"/>
          <a:chOff x="0" y="0"/>
          <a:chExt cx="0" cy="0"/>
        </a:xfrm>
      </p:grpSpPr>
      <p:sp>
        <p:nvSpPr>
          <p:cNvPr id="79" name="Google Shape;79;p1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1" name="Google Shape;81;p16"/>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2" name="Google Shape;82;p16"/>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3" name="Google Shape;83;p16"/>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4" name="Shape 84"/>
        <p:cNvGrpSpPr/>
        <p:nvPr/>
      </p:nvGrpSpPr>
      <p:grpSpPr>
        <a:xfrm>
          <a:off x="0" y="0"/>
          <a:ext cx="0" cy="0"/>
          <a:chOff x="0" y="0"/>
          <a:chExt cx="0" cy="0"/>
        </a:xfrm>
      </p:grpSpPr>
      <p:sp>
        <p:nvSpPr>
          <p:cNvPr id="85" name="Google Shape;85;p17"/>
          <p:cNvSpPr txBox="1"/>
          <p:nvPr>
            <p:ph type="title"/>
          </p:nvPr>
        </p:nvSpPr>
        <p:spPr>
          <a:xfrm>
            <a:off x="623888" y="1282305"/>
            <a:ext cx="7886700" cy="21396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6" name="Google Shape;86;p17"/>
          <p:cNvSpPr txBox="1"/>
          <p:nvPr>
            <p:ph idx="1" type="body"/>
          </p:nvPr>
        </p:nvSpPr>
        <p:spPr>
          <a:xfrm>
            <a:off x="623888" y="3442099"/>
            <a:ext cx="7886700" cy="11253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87" name="Google Shape;87;p17"/>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8" name="Google Shape;88;p17"/>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89" name="Google Shape;89;p17"/>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0" name="Shape 90"/>
        <p:cNvGrpSpPr/>
        <p:nvPr/>
      </p:nvGrpSpPr>
      <p:grpSpPr>
        <a:xfrm>
          <a:off x="0" y="0"/>
          <a:ext cx="0" cy="0"/>
          <a:chOff x="0" y="0"/>
          <a:chExt cx="0" cy="0"/>
        </a:xfrm>
      </p:grpSpPr>
      <p:sp>
        <p:nvSpPr>
          <p:cNvPr id="91" name="Google Shape;91;p18"/>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3" name="Google Shape;93;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18"/>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5" name="Google Shape;95;p18"/>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6" name="Google Shape;96;p18"/>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7" name="Shape 97"/>
        <p:cNvGrpSpPr/>
        <p:nvPr/>
      </p:nvGrpSpPr>
      <p:grpSpPr>
        <a:xfrm>
          <a:off x="0" y="0"/>
          <a:ext cx="0" cy="0"/>
          <a:chOff x="0" y="0"/>
          <a:chExt cx="0" cy="0"/>
        </a:xfrm>
      </p:grpSpPr>
      <p:sp>
        <p:nvSpPr>
          <p:cNvPr id="98" name="Google Shape;98;p19"/>
          <p:cNvSpPr txBox="1"/>
          <p:nvPr>
            <p:ph type="title"/>
          </p:nvPr>
        </p:nvSpPr>
        <p:spPr>
          <a:xfrm>
            <a:off x="629841"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19"/>
          <p:cNvSpPr txBox="1"/>
          <p:nvPr>
            <p:ph idx="1" type="body"/>
          </p:nvPr>
        </p:nvSpPr>
        <p:spPr>
          <a:xfrm>
            <a:off x="629842" y="1260872"/>
            <a:ext cx="38685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00" name="Google Shape;100;p19"/>
          <p:cNvSpPr txBox="1"/>
          <p:nvPr>
            <p:ph idx="2" type="body"/>
          </p:nvPr>
        </p:nvSpPr>
        <p:spPr>
          <a:xfrm>
            <a:off x="629842" y="1878806"/>
            <a:ext cx="38685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1" name="Google Shape;101;p19"/>
          <p:cNvSpPr txBox="1"/>
          <p:nvPr>
            <p:ph idx="3" type="body"/>
          </p:nvPr>
        </p:nvSpPr>
        <p:spPr>
          <a:xfrm>
            <a:off x="4629151" y="1260872"/>
            <a:ext cx="3887400" cy="618000"/>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02" name="Google Shape;102;p19"/>
          <p:cNvSpPr txBox="1"/>
          <p:nvPr>
            <p:ph idx="4" type="body"/>
          </p:nvPr>
        </p:nvSpPr>
        <p:spPr>
          <a:xfrm>
            <a:off x="4629151" y="1878806"/>
            <a:ext cx="3887400" cy="27633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3" name="Google Shape;103;p19"/>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4" name="Google Shape;104;p19"/>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5" name="Google Shape;105;p19"/>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6" name="Shape 106"/>
        <p:cNvGrpSpPr/>
        <p:nvPr/>
      </p:nvGrpSpPr>
      <p:grpSpPr>
        <a:xfrm>
          <a:off x="0" y="0"/>
          <a:ext cx="0" cy="0"/>
          <a:chOff x="0" y="0"/>
          <a:chExt cx="0" cy="0"/>
        </a:xfrm>
      </p:grpSpPr>
      <p:sp>
        <p:nvSpPr>
          <p:cNvPr id="107" name="Google Shape;107;p20"/>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8" name="Google Shape;108;p20"/>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9" name="Google Shape;109;p20"/>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0" name="Google Shape;110;p20"/>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Google Shape;112;p21"/>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3" name="Google Shape;113;p21"/>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4" name="Google Shape;114;p21"/>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2"/>
          <p:cNvSpPr txBox="1"/>
          <p:nvPr>
            <p:ph idx="1" type="body"/>
          </p:nvPr>
        </p:nvSpPr>
        <p:spPr>
          <a:xfrm>
            <a:off x="3887391" y="740570"/>
            <a:ext cx="4629300" cy="36552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8" name="Google Shape;118;p2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9" name="Google Shape;119;p22"/>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0" name="Google Shape;120;p22"/>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1" name="Google Shape;121;p22"/>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4" name="Google Shape;124;p23"/>
          <p:cNvSpPr/>
          <p:nvPr>
            <p:ph idx="2" type="pic"/>
          </p:nvPr>
        </p:nvSpPr>
        <p:spPr>
          <a:xfrm>
            <a:off x="3887391" y="740570"/>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5" name="Google Shape;125;p2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26" name="Google Shape;126;p23"/>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7" name="Google Shape;127;p23"/>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8" name="Google Shape;128;p2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9" name="Shape 129"/>
        <p:cNvGrpSpPr/>
        <p:nvPr/>
      </p:nvGrpSpPr>
      <p:grpSpPr>
        <a:xfrm>
          <a:off x="0" y="0"/>
          <a:ext cx="0" cy="0"/>
          <a:chOff x="0" y="0"/>
          <a:chExt cx="0" cy="0"/>
        </a:xfrm>
      </p:grpSpPr>
      <p:sp>
        <p:nvSpPr>
          <p:cNvPr id="130" name="Google Shape;130;p2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2" name="Google Shape;132;p24"/>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3" name="Google Shape;133;p24"/>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4" name="Google Shape;134;p24"/>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25"/>
          <p:cNvSpPr txBox="1"/>
          <p:nvPr>
            <p:ph type="title"/>
          </p:nvPr>
        </p:nvSpPr>
        <p:spPr>
          <a:xfrm rot="5400000">
            <a:off x="5350051" y="1467544"/>
            <a:ext cx="4359000" cy="19716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25"/>
          <p:cNvSpPr txBox="1"/>
          <p:nvPr>
            <p:ph idx="1" type="body"/>
          </p:nvPr>
        </p:nvSpPr>
        <p:spPr>
          <a:xfrm rot="5400000">
            <a:off x="1349476" y="-447056"/>
            <a:ext cx="4359000" cy="58008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8" name="Google Shape;138;p25"/>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39" name="Google Shape;139;p25"/>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0" name="Google Shape;140;p25"/>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4"/>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0" name="Google Shape;70;p14"/>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1" name="Google Shape;71;p14"/>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github.com/djgroen/flee-release" TargetMode="External"/><Relationship Id="rId5" Type="http://schemas.openxmlformats.org/officeDocument/2006/relationships/hyperlink" Target="https://gilcrease.org/migratio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anaconda.com/distribution/#windows" TargetMode="External"/><Relationship Id="rId4" Type="http://schemas.openxmlformats.org/officeDocument/2006/relationships/hyperlink" Target="https://docs.anaconda.com/anaconda/user-guide/getting-started/" TargetMode="External"/><Relationship Id="rId5" Type="http://schemas.openxmlformats.org/officeDocument/2006/relationships/hyperlink" Target="https://raw.githubusercontent.com/Homebrew/install/master/instal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hyperlink" Target="https://data2.unhcr.org/en/situa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www.acleddata.com/data/" TargetMode="Externa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www.citypopulation.de/" TargetMode="External"/><Relationship Id="rId4" Type="http://schemas.openxmlformats.org/officeDocument/2006/relationships/hyperlink" Target="http://data2.unhcr.org/en/situations" TargetMode="External"/><Relationship Id="rId5"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www.bing.com/maps" TargetMode="Externa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3.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gisagents.org/2016/" TargetMode="Externa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p:nvPr/>
        </p:nvSpPr>
        <p:spPr>
          <a:xfrm>
            <a:off x="1022675" y="1237525"/>
            <a:ext cx="8121300" cy="26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type="ctrTitle"/>
          </p:nvPr>
        </p:nvSpPr>
        <p:spPr>
          <a:xfrm>
            <a:off x="902400" y="1226150"/>
            <a:ext cx="7339200" cy="1198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5500"/>
              <a:t>Introduction to Flee</a:t>
            </a:r>
            <a:endParaRPr sz="5500"/>
          </a:p>
        </p:txBody>
      </p:sp>
      <p:sp>
        <p:nvSpPr>
          <p:cNvPr id="147" name="Google Shape;147;p26"/>
          <p:cNvSpPr txBox="1"/>
          <p:nvPr>
            <p:ph idx="1" type="subTitle"/>
          </p:nvPr>
        </p:nvSpPr>
        <p:spPr>
          <a:xfrm>
            <a:off x="2013150" y="2619300"/>
            <a:ext cx="5117700" cy="1198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800"/>
              <a:buFont typeface="Arial"/>
              <a:buNone/>
            </a:pPr>
            <a:r>
              <a:rPr lang="en" sz="2000"/>
              <a:t>Adama Science and Technology University </a:t>
            </a:r>
            <a:endParaRPr sz="2000"/>
          </a:p>
          <a:p>
            <a:pPr indent="0" lvl="0" marL="0" rtl="0" algn="ctr">
              <a:lnSpc>
                <a:spcPct val="90000"/>
              </a:lnSpc>
              <a:spcBef>
                <a:spcPts val="800"/>
              </a:spcBef>
              <a:spcAft>
                <a:spcPts val="0"/>
              </a:spcAft>
              <a:buClr>
                <a:schemeClr val="dk1"/>
              </a:buClr>
              <a:buSzPts val="1800"/>
              <a:buFont typeface="Arial"/>
              <a:buNone/>
            </a:pPr>
            <a:r>
              <a:rPr lang="en" sz="2000"/>
              <a:t>July 2019</a:t>
            </a:r>
            <a:endParaRPr sz="2000"/>
          </a:p>
        </p:txBody>
      </p:sp>
      <p:sp>
        <p:nvSpPr>
          <p:cNvPr id="148" name="Google Shape;148;p26"/>
          <p:cNvSpPr/>
          <p:nvPr/>
        </p:nvSpPr>
        <p:spPr>
          <a:xfrm>
            <a:off x="0" y="3884425"/>
            <a:ext cx="9144000" cy="1259100"/>
          </a:xfrm>
          <a:prstGeom prst="rect">
            <a:avLst/>
          </a:prstGeom>
          <a:solidFill>
            <a:srgbClr val="07376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txBox="1"/>
          <p:nvPr/>
        </p:nvSpPr>
        <p:spPr>
          <a:xfrm>
            <a:off x="5764500" y="3808225"/>
            <a:ext cx="2922000" cy="116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800">
                <a:solidFill>
                  <a:srgbClr val="FFFFFF"/>
                </a:solidFill>
                <a:latin typeface="Libre Franklin"/>
                <a:ea typeface="Libre Franklin"/>
                <a:cs typeface="Libre Franklin"/>
                <a:sym typeface="Libre Franklin"/>
              </a:rPr>
              <a:t>Gebremariam Assres</a:t>
            </a:r>
            <a:endParaRPr sz="1800">
              <a:solidFill>
                <a:srgbClr val="FFFFFF"/>
              </a:solidFill>
              <a:latin typeface="Libre Franklin"/>
              <a:ea typeface="Libre Franklin"/>
              <a:cs typeface="Libre Franklin"/>
              <a:sym typeface="Libre Franklin"/>
            </a:endParaRPr>
          </a:p>
          <a:p>
            <a:pPr indent="0" lvl="0" marL="0" rtl="0" algn="l">
              <a:lnSpc>
                <a:spcPct val="90000"/>
              </a:lnSpc>
              <a:spcBef>
                <a:spcPts val="1000"/>
              </a:spcBef>
              <a:spcAft>
                <a:spcPts val="0"/>
              </a:spcAft>
              <a:buNone/>
            </a:pPr>
            <a:r>
              <a:rPr lang="en" sz="1800">
                <a:solidFill>
                  <a:srgbClr val="FFFFFF"/>
                </a:solidFill>
                <a:latin typeface="Libre Franklin"/>
                <a:ea typeface="Libre Franklin"/>
                <a:cs typeface="Libre Franklin"/>
                <a:sym typeface="Libre Franklin"/>
              </a:rPr>
              <a:t>Derek Groen</a:t>
            </a:r>
            <a:endParaRPr sz="1800">
              <a:solidFill>
                <a:srgbClr val="FFFFFF"/>
              </a:solidFill>
              <a:latin typeface="Libre Franklin"/>
              <a:ea typeface="Libre Franklin"/>
              <a:cs typeface="Libre Franklin"/>
              <a:sym typeface="Libre Franklin"/>
            </a:endParaRPr>
          </a:p>
          <a:p>
            <a:pPr indent="0" lvl="0" marL="0" rtl="0" algn="l">
              <a:lnSpc>
                <a:spcPct val="90000"/>
              </a:lnSpc>
              <a:spcBef>
                <a:spcPts val="1000"/>
              </a:spcBef>
              <a:spcAft>
                <a:spcPts val="0"/>
              </a:spcAft>
              <a:buNone/>
            </a:pPr>
            <a:r>
              <a:rPr lang="en" sz="1800">
                <a:solidFill>
                  <a:srgbClr val="FFFFFF"/>
                </a:solidFill>
                <a:latin typeface="Libre Franklin"/>
                <a:ea typeface="Libre Franklin"/>
                <a:cs typeface="Libre Franklin"/>
                <a:sym typeface="Libre Franklin"/>
              </a:rPr>
              <a:t>DIana Suleimenova</a:t>
            </a:r>
            <a:endParaRPr sz="1800">
              <a:solidFill>
                <a:srgbClr val="FFFFFF"/>
              </a:solidFill>
              <a:latin typeface="Libre Franklin"/>
              <a:ea typeface="Libre Franklin"/>
              <a:cs typeface="Libre Franklin"/>
              <a:sym typeface="Libre Franklin"/>
            </a:endParaRPr>
          </a:p>
        </p:txBody>
      </p:sp>
      <p:pic>
        <p:nvPicPr>
          <p:cNvPr descr="Image result for brunel university logo transparent" id="150" name="Google Shape;150;p26"/>
          <p:cNvPicPr preferRelativeResize="0"/>
          <p:nvPr/>
        </p:nvPicPr>
        <p:blipFill rotWithShape="1">
          <a:blip r:embed="rId3">
            <a:alphaModFix/>
          </a:blip>
          <a:srcRect b="16326" l="9845" r="9781" t="15673"/>
          <a:stretch/>
        </p:blipFill>
        <p:spPr>
          <a:xfrm>
            <a:off x="902400" y="4012450"/>
            <a:ext cx="2477101" cy="9657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Key concepts in Flee (cont.)</a:t>
            </a:r>
            <a:endParaRPr sz="3000"/>
          </a:p>
        </p:txBody>
      </p:sp>
      <p:pic>
        <p:nvPicPr>
          <p:cNvPr id="219" name="Google Shape;219;p35"/>
          <p:cNvPicPr preferRelativeResize="0"/>
          <p:nvPr/>
        </p:nvPicPr>
        <p:blipFill>
          <a:blip r:embed="rId3">
            <a:alphaModFix/>
          </a:blip>
          <a:stretch>
            <a:fillRect/>
          </a:stretch>
        </p:blipFill>
        <p:spPr>
          <a:xfrm>
            <a:off x="1284413" y="2973075"/>
            <a:ext cx="6920926" cy="2103500"/>
          </a:xfrm>
          <a:prstGeom prst="rect">
            <a:avLst/>
          </a:prstGeom>
          <a:noFill/>
          <a:ln>
            <a:noFill/>
          </a:ln>
        </p:spPr>
      </p:pic>
      <p:sp>
        <p:nvSpPr>
          <p:cNvPr id="220" name="Google Shape;220;p35"/>
          <p:cNvSpPr txBox="1"/>
          <p:nvPr/>
        </p:nvSpPr>
        <p:spPr>
          <a:xfrm>
            <a:off x="4788500" y="1268050"/>
            <a:ext cx="3842100" cy="189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600">
                <a:solidFill>
                  <a:schemeClr val="dk2"/>
                </a:solidFill>
                <a:latin typeface="Roboto"/>
                <a:ea typeface="Roboto"/>
                <a:cs typeface="Roboto"/>
                <a:sym typeface="Roboto"/>
              </a:rPr>
              <a:t>Activities in the Flee migration model:</a:t>
            </a:r>
            <a:endParaRPr sz="1600">
              <a:solidFill>
                <a:schemeClr val="dk2"/>
              </a:solidFill>
              <a:latin typeface="Roboto"/>
              <a:ea typeface="Roboto"/>
              <a:cs typeface="Roboto"/>
              <a:sym typeface="Roboto"/>
            </a:endParaRPr>
          </a:p>
          <a:p>
            <a:pPr indent="-158750" lvl="1" marL="520700" rtl="0" algn="l">
              <a:lnSpc>
                <a:spcPct val="115000"/>
              </a:lnSpc>
              <a:spcBef>
                <a:spcPts val="1000"/>
              </a:spcBef>
              <a:spcAft>
                <a:spcPts val="0"/>
              </a:spcAft>
              <a:buClr>
                <a:schemeClr val="dk1"/>
              </a:buClr>
              <a:buSzPts val="1500"/>
              <a:buFont typeface="Roboto"/>
              <a:buChar char="❏"/>
            </a:pPr>
            <a:r>
              <a:rPr lang="en" sz="1500">
                <a:solidFill>
                  <a:schemeClr val="dk2"/>
                </a:solidFill>
                <a:latin typeface="Roboto"/>
                <a:ea typeface="Roboto"/>
                <a:cs typeface="Roboto"/>
                <a:sym typeface="Roboto"/>
              </a:rPr>
              <a:t>Modelling the movements of people</a:t>
            </a:r>
            <a:endParaRPr sz="1500">
              <a:solidFill>
                <a:schemeClr val="dk2"/>
              </a:solidFill>
              <a:latin typeface="Roboto"/>
              <a:ea typeface="Roboto"/>
              <a:cs typeface="Roboto"/>
              <a:sym typeface="Roboto"/>
            </a:endParaRPr>
          </a:p>
          <a:p>
            <a:pPr indent="-158750" lvl="1" marL="520700" rtl="0" algn="l">
              <a:lnSpc>
                <a:spcPct val="115000"/>
              </a:lnSpc>
              <a:spcBef>
                <a:spcPts val="1000"/>
              </a:spcBef>
              <a:spcAft>
                <a:spcPts val="0"/>
              </a:spcAft>
              <a:buClr>
                <a:schemeClr val="dk1"/>
              </a:buClr>
              <a:buSzPts val="1500"/>
              <a:buFont typeface="Roboto"/>
              <a:buChar char="❏"/>
            </a:pPr>
            <a:r>
              <a:rPr lang="en" sz="1500">
                <a:solidFill>
                  <a:schemeClr val="dk2"/>
                </a:solidFill>
                <a:latin typeface="Roboto"/>
                <a:ea typeface="Roboto"/>
                <a:cs typeface="Roboto"/>
                <a:sym typeface="Roboto"/>
              </a:rPr>
              <a:t>Simulation</a:t>
            </a:r>
            <a:endParaRPr sz="1500">
              <a:solidFill>
                <a:schemeClr val="dk2"/>
              </a:solidFill>
              <a:latin typeface="Roboto"/>
              <a:ea typeface="Roboto"/>
              <a:cs typeface="Roboto"/>
              <a:sym typeface="Roboto"/>
            </a:endParaRPr>
          </a:p>
          <a:p>
            <a:pPr indent="-158750" lvl="1" marL="520700" rtl="0" algn="l">
              <a:lnSpc>
                <a:spcPct val="115000"/>
              </a:lnSpc>
              <a:spcBef>
                <a:spcPts val="1000"/>
              </a:spcBef>
              <a:spcAft>
                <a:spcPts val="1600"/>
              </a:spcAft>
              <a:buClr>
                <a:schemeClr val="dk1"/>
              </a:buClr>
              <a:buSzPts val="1500"/>
              <a:buFont typeface="Roboto"/>
              <a:buChar char="❏"/>
            </a:pPr>
            <a:r>
              <a:rPr lang="en" sz="1500">
                <a:solidFill>
                  <a:schemeClr val="dk2"/>
                </a:solidFill>
                <a:latin typeface="Roboto"/>
                <a:ea typeface="Roboto"/>
                <a:cs typeface="Roboto"/>
                <a:sym typeface="Roboto"/>
              </a:rPr>
              <a:t>Visualization</a:t>
            </a:r>
            <a:endParaRPr sz="1500">
              <a:solidFill>
                <a:schemeClr val="dk2"/>
              </a:solidFill>
              <a:latin typeface="Roboto"/>
              <a:ea typeface="Roboto"/>
              <a:cs typeface="Roboto"/>
              <a:sym typeface="Roboto"/>
            </a:endParaRPr>
          </a:p>
        </p:txBody>
      </p:sp>
      <p:sp>
        <p:nvSpPr>
          <p:cNvPr id="221" name="Google Shape;221;p35"/>
          <p:cNvSpPr txBox="1"/>
          <p:nvPr>
            <p:ph idx="1" type="body"/>
          </p:nvPr>
        </p:nvSpPr>
        <p:spPr>
          <a:xfrm>
            <a:off x="628650" y="1268050"/>
            <a:ext cx="4067700" cy="3263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000"/>
              </a:spcBef>
              <a:spcAft>
                <a:spcPts val="0"/>
              </a:spcAft>
              <a:buNone/>
            </a:pPr>
            <a:r>
              <a:rPr lang="en" sz="1600"/>
              <a:t>Flee license:</a:t>
            </a:r>
            <a:endParaRPr sz="1600"/>
          </a:p>
          <a:p>
            <a:pPr indent="-158750" lvl="1" marL="520700" rtl="0" algn="l">
              <a:lnSpc>
                <a:spcPct val="115000"/>
              </a:lnSpc>
              <a:spcBef>
                <a:spcPts val="1000"/>
              </a:spcBef>
              <a:spcAft>
                <a:spcPts val="0"/>
              </a:spcAft>
              <a:buClr>
                <a:schemeClr val="dk1"/>
              </a:buClr>
              <a:buSzPts val="1500"/>
              <a:buChar char="❏"/>
            </a:pPr>
            <a:r>
              <a:rPr lang="en" sz="1500"/>
              <a:t>Open-source community code</a:t>
            </a:r>
            <a:endParaRPr sz="1500"/>
          </a:p>
          <a:p>
            <a:pPr indent="-158750" lvl="1" marL="520700" rtl="0" algn="l">
              <a:lnSpc>
                <a:spcPct val="115000"/>
              </a:lnSpc>
              <a:spcBef>
                <a:spcPts val="1000"/>
              </a:spcBef>
              <a:spcAft>
                <a:spcPts val="0"/>
              </a:spcAft>
              <a:buClr>
                <a:schemeClr val="dk1"/>
              </a:buClr>
              <a:buSzPts val="1500"/>
              <a:buChar char="❏"/>
            </a:pPr>
            <a:r>
              <a:rPr lang="en" sz="1500" u="sng">
                <a:solidFill>
                  <a:schemeClr val="accent5"/>
                </a:solidFill>
                <a:hlinkClick r:id="rId4"/>
              </a:rPr>
              <a:t>https://github.com/djgroen/flee-release</a:t>
            </a:r>
            <a:r>
              <a:rPr lang="en" sz="1500"/>
              <a:t> </a:t>
            </a:r>
            <a:endParaRPr sz="1500"/>
          </a:p>
          <a:p>
            <a:pPr indent="-158750" lvl="1" marL="520700" rtl="0" algn="l">
              <a:lnSpc>
                <a:spcPct val="115000"/>
              </a:lnSpc>
              <a:spcBef>
                <a:spcPts val="1000"/>
              </a:spcBef>
              <a:spcAft>
                <a:spcPts val="0"/>
              </a:spcAft>
              <a:buClr>
                <a:schemeClr val="dk1"/>
              </a:buClr>
              <a:buSzPts val="1500"/>
              <a:buChar char="❏"/>
            </a:pPr>
            <a:r>
              <a:rPr lang="en" sz="1500"/>
              <a:t>Released under a BSD 3-clause license</a:t>
            </a:r>
            <a:endParaRPr sz="1500"/>
          </a:p>
        </p:txBody>
      </p:sp>
      <p:sp>
        <p:nvSpPr>
          <p:cNvPr id="222" name="Google Shape;222;p35"/>
          <p:cNvSpPr txBox="1"/>
          <p:nvPr/>
        </p:nvSpPr>
        <p:spPr>
          <a:xfrm>
            <a:off x="3318613" y="4752600"/>
            <a:ext cx="2506800" cy="39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1600"/>
              </a:spcAft>
              <a:buNone/>
            </a:pPr>
            <a:r>
              <a:rPr lang="en" sz="900">
                <a:solidFill>
                  <a:schemeClr val="dk2"/>
                </a:solidFill>
                <a:latin typeface="Roboto"/>
                <a:ea typeface="Roboto"/>
                <a:cs typeface="Roboto"/>
                <a:sym typeface="Roboto"/>
              </a:rPr>
              <a:t>Source: </a:t>
            </a:r>
            <a:r>
              <a:rPr lang="en" sz="900" u="sng">
                <a:solidFill>
                  <a:schemeClr val="accent5"/>
                </a:solidFill>
                <a:hlinkClick r:id="rId5"/>
              </a:rPr>
              <a:t>https://gilcrease.org/migrations/</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lnSpc>
                <a:spcPct val="115000"/>
              </a:lnSpc>
              <a:spcBef>
                <a:spcPts val="0"/>
              </a:spcBef>
              <a:spcAft>
                <a:spcPts val="1100"/>
              </a:spcAft>
              <a:buNone/>
            </a:pPr>
            <a:r>
              <a:rPr lang="en" sz="2700"/>
              <a:t>Simulation development approach using Flee</a:t>
            </a:r>
            <a:endParaRPr sz="2700"/>
          </a:p>
        </p:txBody>
      </p:sp>
      <p:pic>
        <p:nvPicPr>
          <p:cNvPr id="228" name="Google Shape;228;p36"/>
          <p:cNvPicPr preferRelativeResize="0"/>
          <p:nvPr/>
        </p:nvPicPr>
        <p:blipFill>
          <a:blip r:embed="rId3">
            <a:alphaModFix/>
          </a:blip>
          <a:stretch>
            <a:fillRect/>
          </a:stretch>
        </p:blipFill>
        <p:spPr>
          <a:xfrm>
            <a:off x="702775" y="1268050"/>
            <a:ext cx="7886698" cy="2949250"/>
          </a:xfrm>
          <a:prstGeom prst="rect">
            <a:avLst/>
          </a:prstGeom>
          <a:noFill/>
          <a:ln>
            <a:noFill/>
          </a:ln>
        </p:spPr>
      </p:pic>
      <p:sp>
        <p:nvSpPr>
          <p:cNvPr id="229" name="Google Shape;229;p36"/>
          <p:cNvSpPr txBox="1"/>
          <p:nvPr/>
        </p:nvSpPr>
        <p:spPr>
          <a:xfrm>
            <a:off x="702775" y="4217300"/>
            <a:ext cx="7886700" cy="42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Simulation development approach for predicting the distribution of refugee arrivals across camps.</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Flee architecture</a:t>
            </a:r>
            <a:endParaRPr sz="3000"/>
          </a:p>
        </p:txBody>
      </p:sp>
      <p:sp>
        <p:nvSpPr>
          <p:cNvPr id="235" name="Google Shape;235;p37"/>
          <p:cNvSpPr txBox="1"/>
          <p:nvPr>
            <p:ph idx="1" type="body"/>
          </p:nvPr>
        </p:nvSpPr>
        <p:spPr>
          <a:xfrm>
            <a:off x="628650" y="12680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600"/>
              <a:t>Main source files:</a:t>
            </a:r>
            <a:endParaRPr sz="1600"/>
          </a:p>
        </p:txBody>
      </p:sp>
      <p:graphicFrame>
        <p:nvGraphicFramePr>
          <p:cNvPr id="236" name="Google Shape;236;p37"/>
          <p:cNvGraphicFramePr/>
          <p:nvPr/>
        </p:nvGraphicFramePr>
        <p:xfrm>
          <a:off x="1097569" y="1796920"/>
          <a:ext cx="3000000" cy="3000000"/>
        </p:xfrm>
        <a:graphic>
          <a:graphicData uri="http://schemas.openxmlformats.org/drawingml/2006/table">
            <a:tbl>
              <a:tblPr>
                <a:noFill/>
                <a:tableStyleId>{A43A0CCA-77F9-416E-8181-75D4D6BAE434}</a:tableStyleId>
              </a:tblPr>
              <a:tblGrid>
                <a:gridCol w="2828775"/>
                <a:gridCol w="4120075"/>
              </a:tblGrid>
              <a:tr h="580600">
                <a:tc>
                  <a:txBody>
                    <a:bodyPr/>
                    <a:lstStyle/>
                    <a:p>
                      <a:pPr indent="0" lvl="0" marL="0" marR="0" rtl="0" algn="l">
                        <a:spcBef>
                          <a:spcPts val="0"/>
                        </a:spcBef>
                        <a:spcAft>
                          <a:spcPts val="0"/>
                        </a:spcAft>
                        <a:buNone/>
                      </a:pPr>
                      <a:r>
                        <a:rPr b="1" lang="en" sz="1600" u="none" cap="none" strike="noStrike">
                          <a:latin typeface="Roboto"/>
                          <a:ea typeface="Roboto"/>
                          <a:cs typeface="Roboto"/>
                          <a:sym typeface="Roboto"/>
                        </a:rPr>
                        <a:t>File name</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 sz="1600">
                          <a:latin typeface="Roboto"/>
                          <a:ea typeface="Roboto"/>
                          <a:cs typeface="Roboto"/>
                          <a:sym typeface="Roboto"/>
                        </a:rPr>
                        <a:t>What it does</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80600">
                <a:tc>
                  <a:txBody>
                    <a:bodyPr/>
                    <a:lstStyle/>
                    <a:p>
                      <a:pPr indent="0" lvl="0" marL="0" marR="0" rtl="0" algn="l">
                        <a:spcBef>
                          <a:spcPts val="0"/>
                        </a:spcBef>
                        <a:spcAft>
                          <a:spcPts val="0"/>
                        </a:spcAft>
                        <a:buNone/>
                      </a:pPr>
                      <a:r>
                        <a:rPr lang="en" sz="1600">
                          <a:latin typeface="Roboto"/>
                          <a:ea typeface="Roboto"/>
                          <a:cs typeface="Roboto"/>
                          <a:sym typeface="Roboto"/>
                        </a:rPr>
                        <a:t>flee/flee.py</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600">
                          <a:latin typeface="Roboto"/>
                          <a:ea typeface="Roboto"/>
                          <a:cs typeface="Roboto"/>
                          <a:sym typeface="Roboto"/>
                        </a:rPr>
                        <a:t>Main ABM kernel</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80600">
                <a:tc>
                  <a:txBody>
                    <a:bodyPr/>
                    <a:lstStyle/>
                    <a:p>
                      <a:pPr indent="0" lvl="0" marL="0" marR="0" rtl="0" algn="l">
                        <a:spcBef>
                          <a:spcPts val="0"/>
                        </a:spcBef>
                        <a:spcAft>
                          <a:spcPts val="0"/>
                        </a:spcAft>
                        <a:buNone/>
                      </a:pPr>
                      <a:r>
                        <a:rPr lang="en" sz="1600">
                          <a:latin typeface="Roboto"/>
                          <a:ea typeface="Roboto"/>
                          <a:cs typeface="Roboto"/>
                          <a:sym typeface="Roboto"/>
                        </a:rPr>
                        <a:t>flee/SimulationSettings.py</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c>
                  <a:txBody>
                    <a:bodyPr/>
                    <a:lstStyle/>
                    <a:p>
                      <a:pPr indent="0" lvl="0" marL="0" marR="0" rtl="0" algn="l">
                        <a:spcBef>
                          <a:spcPts val="0"/>
                        </a:spcBef>
                        <a:spcAft>
                          <a:spcPts val="0"/>
                        </a:spcAft>
                        <a:buNone/>
                      </a:pPr>
                      <a:r>
                        <a:rPr lang="en" sz="1600">
                          <a:latin typeface="Roboto"/>
                          <a:ea typeface="Roboto"/>
                          <a:cs typeface="Roboto"/>
                          <a:sym typeface="Roboto"/>
                        </a:rPr>
                        <a:t>Data structure for global sim parameters.</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r>
              <a:tr h="580600">
                <a:tc>
                  <a:txBody>
                    <a:bodyPr/>
                    <a:lstStyle/>
                    <a:p>
                      <a:pPr indent="0" lvl="0" marL="0" marR="0" rtl="0" algn="l">
                        <a:spcBef>
                          <a:spcPts val="0"/>
                        </a:spcBef>
                        <a:spcAft>
                          <a:spcPts val="0"/>
                        </a:spcAft>
                        <a:buNone/>
                      </a:pPr>
                      <a:r>
                        <a:rPr lang="en" sz="1600">
                          <a:latin typeface="Roboto"/>
                          <a:ea typeface="Roboto"/>
                          <a:cs typeface="Roboto"/>
                          <a:sym typeface="Roboto"/>
                        </a:rPr>
                        <a:t>analysis.py</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600">
                          <a:latin typeface="Roboto"/>
                          <a:ea typeface="Roboto"/>
                          <a:cs typeface="Roboto"/>
                          <a:sym typeface="Roboto"/>
                        </a:rPr>
                        <a:t>Library with statistical analysis routines.</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80600">
                <a:tc>
                  <a:txBody>
                    <a:bodyPr/>
                    <a:lstStyle/>
                    <a:p>
                      <a:pPr indent="0" lvl="0" marL="0" marR="0" rtl="0" algn="l">
                        <a:spcBef>
                          <a:spcPts val="0"/>
                        </a:spcBef>
                        <a:spcAft>
                          <a:spcPts val="0"/>
                        </a:spcAft>
                        <a:buNone/>
                      </a:pPr>
                      <a:r>
                        <a:rPr lang="en" sz="1600">
                          <a:latin typeface="Roboto"/>
                          <a:ea typeface="Roboto"/>
                          <a:cs typeface="Roboto"/>
                          <a:sym typeface="Roboto"/>
                        </a:rPr>
                        <a:t>DataTable.py</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c>
                  <a:txBody>
                    <a:bodyPr/>
                    <a:lstStyle/>
                    <a:p>
                      <a:pPr indent="0" lvl="0" marL="0" marR="0" rtl="0" algn="l">
                        <a:spcBef>
                          <a:spcPts val="0"/>
                        </a:spcBef>
                        <a:spcAft>
                          <a:spcPts val="0"/>
                        </a:spcAft>
                        <a:buNone/>
                      </a:pPr>
                      <a:r>
                        <a:rPr lang="en" sz="1600">
                          <a:latin typeface="Roboto"/>
                          <a:ea typeface="Roboto"/>
                          <a:cs typeface="Roboto"/>
                          <a:sym typeface="Roboto"/>
                        </a:rPr>
                        <a:t>Data Handling kernel for csv data.</a:t>
                      </a:r>
                      <a:endParaRPr sz="1600">
                        <a:latin typeface="Roboto"/>
                        <a:ea typeface="Roboto"/>
                        <a:cs typeface="Roboto"/>
                        <a:sym typeface="Roboto"/>
                      </a:endParaRPr>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sz="3000"/>
              <a:t>Install and run basic Flee simulations</a:t>
            </a:r>
            <a:endParaRPr sz="3000"/>
          </a:p>
        </p:txBody>
      </p:sp>
      <p:sp>
        <p:nvSpPr>
          <p:cNvPr id="242" name="Google Shape;242;p38"/>
          <p:cNvSpPr txBox="1"/>
          <p:nvPr>
            <p:ph idx="1" type="body"/>
          </p:nvPr>
        </p:nvSpPr>
        <p:spPr>
          <a:xfrm>
            <a:off x="628650" y="1191844"/>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1000"/>
              </a:spcBef>
              <a:spcAft>
                <a:spcPts val="0"/>
              </a:spcAft>
              <a:buNone/>
            </a:pPr>
            <a:r>
              <a:rPr lang="en" sz="1600">
                <a:solidFill>
                  <a:srgbClr val="666666"/>
                </a:solidFill>
                <a:latin typeface="Arial"/>
                <a:ea typeface="Arial"/>
                <a:cs typeface="Arial"/>
                <a:sym typeface="Arial"/>
              </a:rPr>
              <a:t>To perform this tutorial:</a:t>
            </a:r>
            <a:endParaRPr sz="1600"/>
          </a:p>
          <a:p>
            <a:pPr indent="-177800" lvl="1" marL="520700" rtl="0" algn="l">
              <a:lnSpc>
                <a:spcPct val="100000"/>
              </a:lnSpc>
              <a:spcBef>
                <a:spcPts val="1000"/>
              </a:spcBef>
              <a:spcAft>
                <a:spcPts val="0"/>
              </a:spcAft>
              <a:buSzPts val="1400"/>
              <a:buFont typeface="Noto Sans Symbols"/>
              <a:buChar char="❏"/>
            </a:pPr>
            <a:r>
              <a:rPr lang="en" sz="1400"/>
              <a:t>Clone the Flee code: </a:t>
            </a:r>
            <a:r>
              <a:rPr b="1" i="1" lang="en" sz="1800"/>
              <a:t>git clone https://github.com/djgroen/flee-release.git</a:t>
            </a:r>
            <a:endParaRPr b="1" i="1" sz="1800"/>
          </a:p>
          <a:p>
            <a:pPr indent="-177800" lvl="1" marL="520700" rtl="0" algn="l">
              <a:lnSpc>
                <a:spcPct val="100000"/>
              </a:lnSpc>
              <a:spcBef>
                <a:spcPts val="1000"/>
              </a:spcBef>
              <a:spcAft>
                <a:spcPts val="0"/>
              </a:spcAft>
              <a:buSzPts val="1400"/>
              <a:buFont typeface="Noto Sans Symbols"/>
              <a:buChar char="❏"/>
            </a:pPr>
            <a:r>
              <a:rPr lang="en" sz="1400"/>
              <a:t>Install </a:t>
            </a:r>
            <a:r>
              <a:rPr lang="en" sz="1400">
                <a:solidFill>
                  <a:srgbClr val="666666"/>
                </a:solidFill>
              </a:rPr>
              <a:t>packages</a:t>
            </a:r>
            <a:r>
              <a:rPr lang="en" sz="1400">
                <a:solidFill>
                  <a:srgbClr val="666666"/>
                </a:solidFill>
                <a:latin typeface="Arial"/>
                <a:ea typeface="Arial"/>
                <a:cs typeface="Arial"/>
                <a:sym typeface="Arial"/>
              </a:rPr>
              <a:t>: Python3, and Python libraries (numpy, pandas, and matplotlib)</a:t>
            </a:r>
            <a:endParaRPr sz="1400">
              <a:solidFill>
                <a:srgbClr val="666666"/>
              </a:solidFill>
              <a:latin typeface="Arial"/>
              <a:ea typeface="Arial"/>
              <a:cs typeface="Arial"/>
              <a:sym typeface="Arial"/>
            </a:endParaRPr>
          </a:p>
          <a:p>
            <a:pPr indent="0" lvl="0" marL="0" rtl="0" algn="l">
              <a:lnSpc>
                <a:spcPct val="100000"/>
              </a:lnSpc>
              <a:spcBef>
                <a:spcPts val="1000"/>
              </a:spcBef>
              <a:spcAft>
                <a:spcPts val="0"/>
              </a:spcAft>
              <a:buNone/>
            </a:pPr>
            <a:r>
              <a:rPr lang="en" sz="1200">
                <a:solidFill>
                  <a:srgbClr val="24292E"/>
                </a:solidFill>
                <a:latin typeface="Arial"/>
                <a:ea typeface="Arial"/>
                <a:cs typeface="Arial"/>
                <a:sym typeface="Arial"/>
              </a:rPr>
              <a:t>	</a:t>
            </a:r>
            <a:endParaRPr sz="1200">
              <a:solidFill>
                <a:srgbClr val="24292E"/>
              </a:solidFill>
              <a:latin typeface="Arial"/>
              <a:ea typeface="Arial"/>
              <a:cs typeface="Arial"/>
              <a:sym typeface="Arial"/>
            </a:endParaRPr>
          </a:p>
        </p:txBody>
      </p:sp>
      <p:sp>
        <p:nvSpPr>
          <p:cNvPr id="243" name="Google Shape;243;p38"/>
          <p:cNvSpPr txBox="1"/>
          <p:nvPr/>
        </p:nvSpPr>
        <p:spPr>
          <a:xfrm>
            <a:off x="1010900" y="2800175"/>
            <a:ext cx="6971700" cy="11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Lato"/>
              <a:ea typeface="Lato"/>
              <a:cs typeface="Lato"/>
              <a:sym typeface="Lato"/>
            </a:endParaRPr>
          </a:p>
        </p:txBody>
      </p:sp>
      <p:sp>
        <p:nvSpPr>
          <p:cNvPr id="244" name="Google Shape;244;p38"/>
          <p:cNvSpPr txBox="1"/>
          <p:nvPr/>
        </p:nvSpPr>
        <p:spPr>
          <a:xfrm>
            <a:off x="285350" y="2571750"/>
            <a:ext cx="2084100" cy="2571600"/>
          </a:xfrm>
          <a:prstGeom prst="rect">
            <a:avLst/>
          </a:prstGeom>
          <a:solidFill>
            <a:srgbClr val="A5A5A5">
              <a:alpha val="29800"/>
            </a:srgbClr>
          </a:solidFill>
          <a:ln>
            <a:noFill/>
          </a:ln>
        </p:spPr>
        <p:txBody>
          <a:bodyPr anchorCtr="0" anchor="t" bIns="34275" lIns="68575" spcFirstLastPara="1" rIns="68575" wrap="square" tIns="34275">
            <a:noAutofit/>
          </a:bodyPr>
          <a:lstStyle/>
          <a:p>
            <a:pPr indent="0" lvl="0" marL="0" marR="76200" rtl="0" algn="l">
              <a:lnSpc>
                <a:spcPct val="115000"/>
              </a:lnSpc>
              <a:spcBef>
                <a:spcPts val="0"/>
              </a:spcBef>
              <a:spcAft>
                <a:spcPts val="0"/>
              </a:spcAft>
              <a:buNone/>
            </a:pPr>
            <a:r>
              <a:rPr b="1" lang="en" sz="1100">
                <a:solidFill>
                  <a:schemeClr val="dk1"/>
                </a:solidFill>
                <a:latin typeface="Calibri"/>
                <a:ea typeface="Calibri"/>
                <a:cs typeface="Calibri"/>
                <a:sym typeface="Calibri"/>
              </a:rPr>
              <a:t>Linux \ Ubuntu - Terminal</a:t>
            </a:r>
            <a:endParaRPr b="1"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b="1"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a:t>
            </a:r>
            <a:r>
              <a:rPr lang="en" sz="1100">
                <a:solidFill>
                  <a:schemeClr val="dk1"/>
                </a:solidFill>
                <a:latin typeface="Calibri"/>
                <a:ea typeface="Calibri"/>
                <a:cs typeface="Calibri"/>
                <a:sym typeface="Calibri"/>
              </a:rPr>
              <a:t>sudo apt-get install python3</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sudo apt-get install pip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sudo pip install numpy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sudo pip install pandas</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sudo pip install matplotlib</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7620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accent1"/>
              </a:solidFill>
              <a:highlight>
                <a:srgbClr val="EFF0F1"/>
              </a:highlight>
              <a:latin typeface="Consolas"/>
              <a:ea typeface="Consolas"/>
              <a:cs typeface="Consolas"/>
              <a:sym typeface="Consolas"/>
            </a:endParaRPr>
          </a:p>
          <a:p>
            <a:pPr indent="0" lvl="0" marL="0" marR="76200" rtl="0" algn="l">
              <a:lnSpc>
                <a:spcPct val="115000"/>
              </a:lnSpc>
              <a:spcBef>
                <a:spcPts val="1100"/>
              </a:spcBef>
              <a:spcAft>
                <a:spcPts val="0"/>
              </a:spcAft>
              <a:buNone/>
            </a:pPr>
            <a:r>
              <a:t/>
            </a:r>
            <a:endParaRPr sz="1100">
              <a:solidFill>
                <a:schemeClr val="accent1"/>
              </a:solidFill>
              <a:highlight>
                <a:srgbClr val="EFF0F1"/>
              </a:highlight>
              <a:latin typeface="Consolas"/>
              <a:ea typeface="Consolas"/>
              <a:cs typeface="Consolas"/>
              <a:sym typeface="Consolas"/>
            </a:endParaRPr>
          </a:p>
          <a:p>
            <a:pPr indent="0" lvl="0" marL="457200" marR="152400" rtl="0" algn="l">
              <a:lnSpc>
                <a:spcPct val="115000"/>
              </a:lnSpc>
              <a:spcBef>
                <a:spcPts val="1100"/>
              </a:spcBef>
              <a:spcAft>
                <a:spcPts val="0"/>
              </a:spcAft>
              <a:buNone/>
            </a:pPr>
            <a:r>
              <a:t/>
            </a:r>
            <a:endParaRPr sz="1100">
              <a:solidFill>
                <a:schemeClr val="dk1"/>
              </a:solidFill>
              <a:latin typeface="Calibri"/>
              <a:ea typeface="Calibri"/>
              <a:cs typeface="Calibri"/>
              <a:sym typeface="Calibri"/>
            </a:endParaRPr>
          </a:p>
        </p:txBody>
      </p:sp>
      <p:sp>
        <p:nvSpPr>
          <p:cNvPr id="245" name="Google Shape;245;p38"/>
          <p:cNvSpPr txBox="1"/>
          <p:nvPr/>
        </p:nvSpPr>
        <p:spPr>
          <a:xfrm>
            <a:off x="2525750" y="2571750"/>
            <a:ext cx="3298200" cy="2571600"/>
          </a:xfrm>
          <a:prstGeom prst="rect">
            <a:avLst/>
          </a:prstGeom>
          <a:solidFill>
            <a:srgbClr val="A5A5A5">
              <a:alpha val="29800"/>
            </a:srgbClr>
          </a:solidFill>
          <a:ln>
            <a:noFill/>
          </a:ln>
        </p:spPr>
        <p:txBody>
          <a:bodyPr anchorCtr="0" anchor="t" bIns="34275" lIns="68575" spcFirstLastPara="1" rIns="68575" wrap="square" tIns="34275">
            <a:noAutofit/>
          </a:bodyPr>
          <a:lstStyle/>
          <a:p>
            <a:pPr indent="0" lvl="0" marL="0" marR="76200" rtl="0" algn="l">
              <a:lnSpc>
                <a:spcPct val="115000"/>
              </a:lnSpc>
              <a:spcBef>
                <a:spcPts val="0"/>
              </a:spcBef>
              <a:spcAft>
                <a:spcPts val="0"/>
              </a:spcAft>
              <a:buNone/>
            </a:pPr>
            <a:r>
              <a:rPr b="1" lang="en" sz="1100">
                <a:solidFill>
                  <a:schemeClr val="dk1"/>
                </a:solidFill>
                <a:latin typeface="Calibri"/>
                <a:ea typeface="Calibri"/>
                <a:cs typeface="Calibri"/>
                <a:sym typeface="Calibri"/>
              </a:rPr>
              <a:t>Microsoft Windows - Command Prompt</a:t>
            </a:r>
            <a:endParaRPr b="1"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Anaconda: </a:t>
            </a:r>
            <a:r>
              <a:rPr lang="en" sz="1100" u="sng">
                <a:solidFill>
                  <a:schemeClr val="hlink"/>
                </a:solidFill>
                <a:latin typeface="Calibri"/>
                <a:ea typeface="Calibri"/>
                <a:cs typeface="Calibri"/>
                <a:sym typeface="Calibri"/>
                <a:hlinkClick r:id="rId3"/>
              </a:rPr>
              <a:t>https://www.anaconda.com/distribution/#windows</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Download and Install Anaconda</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Open Anaconda Navigator</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Open Spyder IDE</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u="sng">
                <a:solidFill>
                  <a:schemeClr val="hlink"/>
                </a:solidFill>
                <a:latin typeface="Calibri"/>
                <a:ea typeface="Calibri"/>
                <a:cs typeface="Calibri"/>
                <a:sym typeface="Calibri"/>
                <a:hlinkClick r:id="rId4"/>
              </a:rPr>
              <a:t>https://docs.anaconda.com/anaconda/user-guide/getting-started/</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246" name="Google Shape;246;p38"/>
          <p:cNvSpPr txBox="1"/>
          <p:nvPr/>
        </p:nvSpPr>
        <p:spPr>
          <a:xfrm>
            <a:off x="5980250" y="2571750"/>
            <a:ext cx="3024600" cy="2571600"/>
          </a:xfrm>
          <a:prstGeom prst="rect">
            <a:avLst/>
          </a:prstGeom>
          <a:solidFill>
            <a:srgbClr val="A5A5A5">
              <a:alpha val="29800"/>
            </a:srgbClr>
          </a:solidFill>
          <a:ln>
            <a:noFill/>
          </a:ln>
        </p:spPr>
        <p:txBody>
          <a:bodyPr anchorCtr="0" anchor="t" bIns="34275" lIns="68575" spcFirstLastPara="1" rIns="68575" wrap="square" tIns="34275">
            <a:noAutofit/>
          </a:bodyPr>
          <a:lstStyle/>
          <a:p>
            <a:pPr indent="0" lvl="0" marL="0" marR="76200" rtl="0" algn="l">
              <a:lnSpc>
                <a:spcPct val="115000"/>
              </a:lnSpc>
              <a:spcBef>
                <a:spcPts val="0"/>
              </a:spcBef>
              <a:spcAft>
                <a:spcPts val="0"/>
              </a:spcAft>
              <a:buNone/>
            </a:pPr>
            <a:r>
              <a:rPr b="1" lang="en" sz="1100">
                <a:solidFill>
                  <a:schemeClr val="dk1"/>
                </a:solidFill>
                <a:latin typeface="Calibri"/>
                <a:ea typeface="Calibri"/>
                <a:cs typeface="Calibri"/>
                <a:sym typeface="Calibri"/>
              </a:rPr>
              <a:t>macOS  - Terminal</a:t>
            </a:r>
            <a:endParaRPr b="1"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xcode-select --install</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/usr/bin/ruby -e "$(curl -fsSL </a:t>
            </a:r>
            <a:r>
              <a:rPr lang="en" sz="1100" u="sng">
                <a:solidFill>
                  <a:schemeClr val="hlink"/>
                </a:solidFill>
                <a:latin typeface="Calibri"/>
                <a:ea typeface="Calibri"/>
                <a:cs typeface="Calibri"/>
                <a:sym typeface="Calibri"/>
                <a:hlinkClick r:id="rId5"/>
              </a:rPr>
              <a:t>https://raw.githubusercontent.com/Homebrew/install/master/install</a:t>
            </a:r>
            <a:r>
              <a:rPr lang="en"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brew doctor</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brew install python3</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rPr lang="en" sz="1100">
                <a:solidFill>
                  <a:schemeClr val="dk1"/>
                </a:solidFill>
                <a:latin typeface="Calibri"/>
                <a:ea typeface="Calibri"/>
                <a:cs typeface="Calibri"/>
                <a:sym typeface="Calibri"/>
              </a:rPr>
              <a:t>$ python3 -m pip install numpy scipy matplotlib</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76200" marR="76200" rtl="0" algn="l">
              <a:lnSpc>
                <a:spcPct val="115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76200" rtl="0" algn="l">
              <a:lnSpc>
                <a:spcPct val="115000"/>
              </a:lnSpc>
              <a:spcBef>
                <a:spcPts val="0"/>
              </a:spcBef>
              <a:spcAft>
                <a:spcPts val="0"/>
              </a:spcAft>
              <a:buNone/>
            </a:pPr>
            <a:r>
              <a:t/>
            </a:r>
            <a:endParaRPr sz="1100">
              <a:solidFill>
                <a:schemeClr val="accent1"/>
              </a:solidFill>
              <a:highlight>
                <a:srgbClr val="EFF0F1"/>
              </a:highlight>
              <a:latin typeface="Consolas"/>
              <a:ea typeface="Consolas"/>
              <a:cs typeface="Consolas"/>
              <a:sym typeface="Consolas"/>
            </a:endParaRPr>
          </a:p>
          <a:p>
            <a:pPr indent="0" lvl="0" marL="0" marR="76200" rtl="0" algn="l">
              <a:lnSpc>
                <a:spcPct val="115000"/>
              </a:lnSpc>
              <a:spcBef>
                <a:spcPts val="1100"/>
              </a:spcBef>
              <a:spcAft>
                <a:spcPts val="0"/>
              </a:spcAft>
              <a:buNone/>
            </a:pPr>
            <a:r>
              <a:t/>
            </a:r>
            <a:endParaRPr sz="1100">
              <a:solidFill>
                <a:schemeClr val="accent1"/>
              </a:solidFill>
              <a:highlight>
                <a:srgbClr val="EFF0F1"/>
              </a:highlight>
              <a:latin typeface="Consolas"/>
              <a:ea typeface="Consolas"/>
              <a:cs typeface="Consolas"/>
              <a:sym typeface="Consolas"/>
            </a:endParaRPr>
          </a:p>
          <a:p>
            <a:pPr indent="0" lvl="0" marL="457200" marR="152400" rtl="0" algn="l">
              <a:lnSpc>
                <a:spcPct val="115000"/>
              </a:lnSpc>
              <a:spcBef>
                <a:spcPts val="110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3000"/>
              <a:t>Running the Flee simulation code</a:t>
            </a:r>
            <a:endParaRPr sz="3000"/>
          </a:p>
        </p:txBody>
      </p:sp>
      <p:sp>
        <p:nvSpPr>
          <p:cNvPr id="252" name="Google Shape;252;p39"/>
          <p:cNvSpPr txBox="1"/>
          <p:nvPr/>
        </p:nvSpPr>
        <p:spPr>
          <a:xfrm>
            <a:off x="628650" y="1268025"/>
            <a:ext cx="7886700" cy="34794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i="0" lang="en" sz="1600" u="none" cap="none" strike="noStrike">
                <a:solidFill>
                  <a:schemeClr val="dk1"/>
                </a:solidFill>
                <a:latin typeface="Roboto"/>
                <a:ea typeface="Roboto"/>
                <a:cs typeface="Roboto"/>
                <a:sym typeface="Roboto"/>
              </a:rPr>
              <a:t>1. To run the test example</a:t>
            </a:r>
            <a:r>
              <a:rPr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i="0" lang="en" sz="1600" u="none" cap="none" strike="noStrike">
                <a:solidFill>
                  <a:schemeClr val="dk1"/>
                </a:solidFill>
                <a:latin typeface="Roboto"/>
                <a:ea typeface="Roboto"/>
                <a:cs typeface="Roboto"/>
                <a:sym typeface="Roboto"/>
              </a:rPr>
              <a:t>2. To run CSV-based simulation kernel using the test data:</a:t>
            </a:r>
            <a:endParaRPr sz="1600">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spcBef>
                <a:spcPts val="0"/>
              </a:spcBef>
              <a:spcAft>
                <a:spcPts val="0"/>
              </a:spcAft>
              <a:buNone/>
            </a:pPr>
            <a:r>
              <a:rPr lang="en" sz="1600">
                <a:solidFill>
                  <a:schemeClr val="dk1"/>
                </a:solidFill>
                <a:latin typeface="Roboto"/>
                <a:ea typeface="Roboto"/>
                <a:cs typeface="Roboto"/>
                <a:sym typeface="Roboto"/>
              </a:rPr>
              <a:t>*</a:t>
            </a:r>
            <a:r>
              <a:rPr lang="en" sz="1600">
                <a:solidFill>
                  <a:schemeClr val="dk1"/>
                </a:solidFill>
                <a:latin typeface="Roboto"/>
                <a:ea typeface="Roboto"/>
                <a:cs typeface="Roboto"/>
                <a:sym typeface="Roboto"/>
              </a:rPr>
              <a:t> </a:t>
            </a:r>
            <a:r>
              <a:rPr b="1" lang="en" sz="1600">
                <a:solidFill>
                  <a:schemeClr val="dk1"/>
                </a:solidFill>
                <a:latin typeface="Roboto"/>
                <a:ea typeface="Roboto"/>
                <a:cs typeface="Roboto"/>
                <a:sym typeface="Roboto"/>
              </a:rPr>
              <a:t>2&gt;/dev/null </a:t>
            </a:r>
            <a:r>
              <a:rPr lang="en" sz="1600">
                <a:solidFill>
                  <a:schemeClr val="dk1"/>
                </a:solidFill>
                <a:latin typeface="Roboto"/>
                <a:ea typeface="Roboto"/>
                <a:cs typeface="Roboto"/>
                <a:sym typeface="Roboto"/>
              </a:rPr>
              <a:t>can be added at the end to ensure that any diagnostics are not displayed on the screen.</a:t>
            </a:r>
            <a:endParaRPr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p:txBody>
      </p:sp>
      <p:sp>
        <p:nvSpPr>
          <p:cNvPr id="253" name="Google Shape;253;p39"/>
          <p:cNvSpPr txBox="1"/>
          <p:nvPr/>
        </p:nvSpPr>
        <p:spPr>
          <a:xfrm>
            <a:off x="628650" y="1608575"/>
            <a:ext cx="8116800" cy="410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 python3 </a:t>
            </a:r>
            <a:r>
              <a:rPr b="1" lang="en" sz="1600">
                <a:solidFill>
                  <a:schemeClr val="dk1"/>
                </a:solidFill>
                <a:latin typeface="Roboto"/>
                <a:ea typeface="Roboto"/>
                <a:cs typeface="Roboto"/>
                <a:sym typeface="Roboto"/>
              </a:rPr>
              <a:t>test_csv.py </a:t>
            </a:r>
            <a:r>
              <a:rPr lang="en" sz="1600">
                <a:solidFill>
                  <a:schemeClr val="dk1"/>
                </a:solidFill>
                <a:latin typeface="Roboto"/>
                <a:ea typeface="Roboto"/>
                <a:cs typeface="Roboto"/>
                <a:sym typeface="Roboto"/>
              </a:rPr>
              <a:t>	</a:t>
            </a:r>
            <a:endParaRPr sz="1600">
              <a:latin typeface="Roboto"/>
              <a:ea typeface="Roboto"/>
              <a:cs typeface="Roboto"/>
              <a:sym typeface="Roboto"/>
            </a:endParaRPr>
          </a:p>
        </p:txBody>
      </p:sp>
      <p:grpSp>
        <p:nvGrpSpPr>
          <p:cNvPr id="254" name="Google Shape;254;p39"/>
          <p:cNvGrpSpPr/>
          <p:nvPr/>
        </p:nvGrpSpPr>
        <p:grpSpPr>
          <a:xfrm>
            <a:off x="628650" y="2506813"/>
            <a:ext cx="8318400" cy="1337113"/>
            <a:chOff x="628650" y="2074588"/>
            <a:chExt cx="8318400" cy="1337113"/>
          </a:xfrm>
        </p:grpSpPr>
        <p:sp>
          <p:nvSpPr>
            <p:cNvPr id="255" name="Google Shape;255;p39"/>
            <p:cNvSpPr txBox="1"/>
            <p:nvPr/>
          </p:nvSpPr>
          <p:spPr>
            <a:xfrm>
              <a:off x="628650" y="2485300"/>
              <a:ext cx="8116800" cy="4107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 python3 </a:t>
              </a:r>
              <a:r>
                <a:rPr b="1" lang="en" sz="1300">
                  <a:solidFill>
                    <a:schemeClr val="dk1"/>
                  </a:solidFill>
                  <a:latin typeface="Roboto"/>
                  <a:ea typeface="Roboto"/>
                  <a:cs typeface="Roboto"/>
                  <a:sym typeface="Roboto"/>
                </a:rPr>
                <a:t>run_csv_vanilla.py test_data/test_input_csv test_data/test_input_csv/refugee_data </a:t>
              </a:r>
              <a:r>
                <a:rPr b="1" lang="en" sz="1300">
                  <a:solidFill>
                    <a:schemeClr val="dk1"/>
                  </a:solidFill>
                  <a:latin typeface="Roboto"/>
                  <a:ea typeface="Roboto"/>
                  <a:cs typeface="Roboto"/>
                  <a:sym typeface="Roboto"/>
                </a:rPr>
                <a:t>5</a:t>
              </a:r>
              <a:r>
                <a:rPr b="1" lang="en" sz="1300">
                  <a:solidFill>
                    <a:schemeClr val="dk1"/>
                  </a:solidFill>
                  <a:latin typeface="Roboto"/>
                  <a:ea typeface="Roboto"/>
                  <a:cs typeface="Roboto"/>
                  <a:sym typeface="Roboto"/>
                </a:rPr>
                <a:t> 2010-01-01</a:t>
              </a:r>
              <a:endParaRPr sz="1300"/>
            </a:p>
          </p:txBody>
        </p:sp>
        <p:sp>
          <p:nvSpPr>
            <p:cNvPr id="256" name="Google Shape;256;p39"/>
            <p:cNvSpPr txBox="1"/>
            <p:nvPr/>
          </p:nvSpPr>
          <p:spPr>
            <a:xfrm>
              <a:off x="6958950" y="2074588"/>
              <a:ext cx="1988100" cy="4107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chemeClr val="dk1"/>
                  </a:solidFill>
                  <a:latin typeface="Roboto"/>
                  <a:ea typeface="Roboto"/>
                  <a:cs typeface="Roboto"/>
                  <a:sym typeface="Roboto"/>
                </a:rPr>
                <a:t>s</a:t>
              </a:r>
              <a:r>
                <a:rPr b="1" lang="en">
                  <a:solidFill>
                    <a:schemeClr val="dk1"/>
                  </a:solidFill>
                  <a:latin typeface="Roboto"/>
                  <a:ea typeface="Roboto"/>
                  <a:cs typeface="Roboto"/>
                  <a:sym typeface="Roboto"/>
                </a:rPr>
                <a:t>imulation period</a:t>
              </a:r>
              <a:endParaRPr>
                <a:latin typeface="Roboto"/>
                <a:ea typeface="Roboto"/>
                <a:cs typeface="Roboto"/>
                <a:sym typeface="Roboto"/>
              </a:endParaRPr>
            </a:p>
          </p:txBody>
        </p:sp>
        <p:sp>
          <p:nvSpPr>
            <p:cNvPr id="257" name="Google Shape;257;p39"/>
            <p:cNvSpPr/>
            <p:nvPr/>
          </p:nvSpPr>
          <p:spPr>
            <a:xfrm rot="5400000">
              <a:off x="2063350" y="2245000"/>
              <a:ext cx="186900" cy="1259100"/>
            </a:xfrm>
            <a:prstGeom prst="rightBrace">
              <a:avLst>
                <a:gd fmla="val 8333" name="adj1"/>
                <a:gd fmla="val 50685" name="adj2"/>
              </a:avLst>
            </a:prstGeom>
            <a:no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39"/>
            <p:cNvSpPr txBox="1"/>
            <p:nvPr/>
          </p:nvSpPr>
          <p:spPr>
            <a:xfrm>
              <a:off x="1545550" y="2891800"/>
              <a:ext cx="1527300" cy="3531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chemeClr val="dk1"/>
                  </a:solidFill>
                  <a:latin typeface="Roboto"/>
                  <a:ea typeface="Roboto"/>
                  <a:cs typeface="Roboto"/>
                  <a:sym typeface="Roboto"/>
                </a:rPr>
                <a:t>script name</a:t>
              </a:r>
              <a:endParaRPr/>
            </a:p>
          </p:txBody>
        </p:sp>
        <p:sp>
          <p:nvSpPr>
            <p:cNvPr id="259" name="Google Shape;259;p39"/>
            <p:cNvSpPr/>
            <p:nvPr/>
          </p:nvSpPr>
          <p:spPr>
            <a:xfrm rot="5400000">
              <a:off x="3598475" y="2008300"/>
              <a:ext cx="201900" cy="1732500"/>
            </a:xfrm>
            <a:prstGeom prst="rightBrace">
              <a:avLst>
                <a:gd fmla="val 8333" name="adj1"/>
                <a:gd fmla="val 50685" name="adj2"/>
              </a:avLst>
            </a:prstGeom>
            <a:no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accent2"/>
                  </a:solidFill>
                  <a:latin typeface="Calibri"/>
                  <a:ea typeface="Calibri"/>
                  <a:cs typeface="Calibri"/>
                  <a:sym typeface="Calibri"/>
                </a:rPr>
                <a:t> </a:t>
              </a:r>
              <a:endParaRPr sz="1400">
                <a:solidFill>
                  <a:schemeClr val="accent2"/>
                </a:solidFill>
                <a:latin typeface="Calibri"/>
                <a:ea typeface="Calibri"/>
                <a:cs typeface="Calibri"/>
                <a:sym typeface="Calibri"/>
              </a:endParaRPr>
            </a:p>
          </p:txBody>
        </p:sp>
        <p:sp>
          <p:nvSpPr>
            <p:cNvPr id="260" name="Google Shape;260;p39"/>
            <p:cNvSpPr txBox="1"/>
            <p:nvPr/>
          </p:nvSpPr>
          <p:spPr>
            <a:xfrm>
              <a:off x="3232200" y="2891800"/>
              <a:ext cx="1339800" cy="3531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chemeClr val="dk1"/>
                  </a:solidFill>
                  <a:latin typeface="Roboto"/>
                  <a:ea typeface="Roboto"/>
                  <a:cs typeface="Roboto"/>
                  <a:sym typeface="Roboto"/>
                </a:rPr>
                <a:t>csv location</a:t>
              </a:r>
              <a:endParaRPr/>
            </a:p>
          </p:txBody>
        </p:sp>
        <p:sp>
          <p:nvSpPr>
            <p:cNvPr id="261" name="Google Shape;261;p39"/>
            <p:cNvSpPr/>
            <p:nvPr/>
          </p:nvSpPr>
          <p:spPr>
            <a:xfrm rot="5400000">
              <a:off x="5956075" y="1477750"/>
              <a:ext cx="203400" cy="2793600"/>
            </a:xfrm>
            <a:prstGeom prst="rightBrace">
              <a:avLst>
                <a:gd fmla="val 8333" name="adj1"/>
                <a:gd fmla="val 50685" name="adj2"/>
              </a:avLst>
            </a:prstGeom>
            <a:no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39"/>
            <p:cNvSpPr txBox="1"/>
            <p:nvPr/>
          </p:nvSpPr>
          <p:spPr>
            <a:xfrm>
              <a:off x="5207775" y="2891800"/>
              <a:ext cx="2058900" cy="353100"/>
            </a:xfrm>
            <a:prstGeom prst="rect">
              <a:avLst/>
            </a:prstGeom>
            <a:no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b="1" lang="en">
                  <a:solidFill>
                    <a:schemeClr val="dk1"/>
                  </a:solidFill>
                  <a:latin typeface="Roboto"/>
                  <a:ea typeface="Roboto"/>
                  <a:cs typeface="Roboto"/>
                  <a:sym typeface="Roboto"/>
                </a:rPr>
                <a:t>refugee data location</a:t>
              </a:r>
              <a:endParaRPr/>
            </a:p>
          </p:txBody>
        </p:sp>
        <p:sp>
          <p:nvSpPr>
            <p:cNvPr id="263" name="Google Shape;263;p39"/>
            <p:cNvSpPr/>
            <p:nvPr/>
          </p:nvSpPr>
          <p:spPr>
            <a:xfrm rot="5400000">
              <a:off x="7989023" y="2441650"/>
              <a:ext cx="174300" cy="865800"/>
            </a:xfrm>
            <a:prstGeom prst="rightBrace">
              <a:avLst>
                <a:gd fmla="val 8333" name="adj1"/>
                <a:gd fmla="val 50685" name="adj2"/>
              </a:avLst>
            </a:prstGeom>
            <a:no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39"/>
            <p:cNvSpPr txBox="1"/>
            <p:nvPr/>
          </p:nvSpPr>
          <p:spPr>
            <a:xfrm>
              <a:off x="7683150" y="2896000"/>
              <a:ext cx="1158900" cy="515700"/>
            </a:xfrm>
            <a:prstGeom prst="rect">
              <a:avLst/>
            </a:prstGeom>
            <a:noFill/>
            <a:ln>
              <a:noFill/>
            </a:ln>
          </p:spPr>
          <p:txBody>
            <a:bodyPr anchorCtr="0" anchor="t" bIns="91425" lIns="91425" spcFirstLastPara="1" rIns="91425" wrap="square" tIns="91425">
              <a:noAutofit/>
            </a:bodyPr>
            <a:lstStyle/>
            <a:p>
              <a:pPr indent="0" lvl="0" marL="0" marR="76200" rtl="0" algn="l">
                <a:lnSpc>
                  <a:spcPct val="100000"/>
                </a:lnSpc>
                <a:spcBef>
                  <a:spcPts val="0"/>
                </a:spcBef>
                <a:spcAft>
                  <a:spcPts val="0"/>
                </a:spcAft>
                <a:buNone/>
              </a:pPr>
              <a:r>
                <a:rPr b="1" lang="en">
                  <a:solidFill>
                    <a:schemeClr val="dk1"/>
                  </a:solidFill>
                  <a:latin typeface="Roboto"/>
                  <a:ea typeface="Roboto"/>
                  <a:cs typeface="Roboto"/>
                  <a:sym typeface="Roboto"/>
                </a:rPr>
                <a:t>s</a:t>
              </a:r>
              <a:r>
                <a:rPr b="1" lang="en">
                  <a:solidFill>
                    <a:schemeClr val="dk1"/>
                  </a:solidFill>
                  <a:latin typeface="Roboto"/>
                  <a:ea typeface="Roboto"/>
                  <a:cs typeface="Roboto"/>
                  <a:sym typeface="Roboto"/>
                </a:rPr>
                <a:t>imulation </a:t>
              </a:r>
              <a:r>
                <a:rPr b="1" lang="en">
                  <a:solidFill>
                    <a:schemeClr val="dk1"/>
                  </a:solidFill>
                  <a:latin typeface="Roboto"/>
                  <a:ea typeface="Roboto"/>
                  <a:cs typeface="Roboto"/>
                  <a:sym typeface="Roboto"/>
                </a:rPr>
                <a:t>start date</a:t>
              </a:r>
              <a:endParaRPr>
                <a:latin typeface="Roboto"/>
                <a:ea typeface="Roboto"/>
                <a:cs typeface="Roboto"/>
                <a:sym typeface="Roboto"/>
              </a:endParaRPr>
            </a:p>
          </p:txBody>
        </p:sp>
        <p:sp>
          <p:nvSpPr>
            <p:cNvPr id="265" name="Google Shape;265;p39"/>
            <p:cNvSpPr/>
            <p:nvPr/>
          </p:nvSpPr>
          <p:spPr>
            <a:xfrm rot="-5400000">
              <a:off x="7455475" y="2385200"/>
              <a:ext cx="186900" cy="188700"/>
            </a:xfrm>
            <a:prstGeom prst="rightBrace">
              <a:avLst>
                <a:gd fmla="val 8333" name="adj1"/>
                <a:gd fmla="val 50685" name="adj2"/>
              </a:avLst>
            </a:prstGeom>
            <a:no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None/>
            </a:pPr>
            <a:r>
              <a:rPr lang="en" sz="2600"/>
              <a:t>Running the Flee simulation code on Windows</a:t>
            </a:r>
            <a:endParaRPr sz="2600"/>
          </a:p>
        </p:txBody>
      </p:sp>
      <p:sp>
        <p:nvSpPr>
          <p:cNvPr id="271" name="Google Shape;271;p40"/>
          <p:cNvSpPr txBox="1"/>
          <p:nvPr/>
        </p:nvSpPr>
        <p:spPr>
          <a:xfrm>
            <a:off x="628650" y="1268025"/>
            <a:ext cx="7886700" cy="34794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i="0" lang="en" sz="1600" u="none" cap="none" strike="noStrike">
                <a:solidFill>
                  <a:schemeClr val="dk1"/>
                </a:solidFill>
                <a:latin typeface="Roboto"/>
                <a:ea typeface="Roboto"/>
                <a:cs typeface="Roboto"/>
                <a:sym typeface="Roboto"/>
              </a:rPr>
              <a:t>1. To run the test example</a:t>
            </a:r>
            <a:r>
              <a:rPr lang="en" sz="1600">
                <a:solidFill>
                  <a:schemeClr val="dk1"/>
                </a:solidFill>
                <a:latin typeface="Roboto"/>
                <a:ea typeface="Roboto"/>
                <a:cs typeface="Roboto"/>
                <a:sym typeface="Roboto"/>
              </a:rPr>
              <a:t>: </a:t>
            </a:r>
            <a:endParaRPr b="1"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i="0" lang="en" sz="1600" u="none" cap="none" strike="noStrike">
                <a:solidFill>
                  <a:schemeClr val="dk1"/>
                </a:solidFill>
                <a:latin typeface="Roboto"/>
                <a:ea typeface="Roboto"/>
                <a:cs typeface="Roboto"/>
                <a:sym typeface="Roboto"/>
              </a:rPr>
              <a:t>2. To run CSV-based simulation kernel using the test data:</a:t>
            </a:r>
            <a:endParaRPr sz="1600">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spcBef>
                <a:spcPts val="0"/>
              </a:spcBef>
              <a:spcAft>
                <a:spcPts val="0"/>
              </a:spcAft>
              <a:buNone/>
            </a:pPr>
            <a:r>
              <a:t/>
            </a:r>
            <a:endParaRPr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p:txBody>
      </p:sp>
      <p:sp>
        <p:nvSpPr>
          <p:cNvPr id="272" name="Google Shape;272;p40"/>
          <p:cNvSpPr txBox="1"/>
          <p:nvPr/>
        </p:nvSpPr>
        <p:spPr>
          <a:xfrm>
            <a:off x="628650" y="1608575"/>
            <a:ext cx="8116800" cy="410700"/>
          </a:xfrm>
          <a:prstGeom prst="rect">
            <a:avLst/>
          </a:prstGeom>
          <a:solidFill>
            <a:schemeClr val="accent3"/>
          </a:solid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runfile('</a:t>
            </a:r>
            <a:r>
              <a:rPr b="1" lang="en" sz="1600">
                <a:solidFill>
                  <a:schemeClr val="dk1"/>
                </a:solidFill>
                <a:latin typeface="Roboto"/>
                <a:ea typeface="Roboto"/>
                <a:cs typeface="Roboto"/>
                <a:sym typeface="Roboto"/>
              </a:rPr>
              <a:t>test_csv.py</a:t>
            </a:r>
            <a:r>
              <a:rPr lang="en" sz="1600">
                <a:solidFill>
                  <a:schemeClr val="dk1"/>
                </a:solidFill>
                <a:latin typeface="Roboto"/>
                <a:ea typeface="Roboto"/>
                <a:cs typeface="Roboto"/>
                <a:sym typeface="Roboto"/>
              </a:rPr>
              <a:t>', wdir='D:/Codes/flee/flee-release')</a:t>
            </a:r>
            <a:endParaRPr sz="1600">
              <a:solidFill>
                <a:schemeClr val="dk1"/>
              </a:solidFill>
              <a:latin typeface="Roboto"/>
              <a:ea typeface="Roboto"/>
              <a:cs typeface="Roboto"/>
              <a:sym typeface="Roboto"/>
            </a:endParaRPr>
          </a:p>
        </p:txBody>
      </p:sp>
      <p:sp>
        <p:nvSpPr>
          <p:cNvPr id="273" name="Google Shape;273;p40"/>
          <p:cNvSpPr txBox="1"/>
          <p:nvPr/>
        </p:nvSpPr>
        <p:spPr>
          <a:xfrm>
            <a:off x="628650" y="2802375"/>
            <a:ext cx="8116800" cy="792300"/>
          </a:xfrm>
          <a:prstGeom prst="rect">
            <a:avLst/>
          </a:prstGeom>
          <a:solidFill>
            <a:schemeClr val="accent3"/>
          </a:solidFill>
          <a:ln>
            <a:noFill/>
          </a:ln>
        </p:spPr>
        <p:txBody>
          <a:bodyPr anchorCtr="0" anchor="t" bIns="91425" lIns="91425" spcFirstLastPara="1" rIns="91425" wrap="square" tIns="91425">
            <a:noAutofit/>
          </a:bodyPr>
          <a:lstStyle/>
          <a:p>
            <a:pPr indent="0" lvl="0" marL="0" marR="76200" rtl="0" algn="l">
              <a:lnSpc>
                <a:spcPct val="115000"/>
              </a:lnSpc>
              <a:spcBef>
                <a:spcPts val="0"/>
              </a:spcBef>
              <a:spcAft>
                <a:spcPts val="0"/>
              </a:spcAft>
              <a:buNone/>
            </a:pPr>
            <a:r>
              <a:rPr lang="en">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runfile('</a:t>
            </a:r>
            <a:r>
              <a:rPr b="1" lang="en" sz="1500">
                <a:solidFill>
                  <a:schemeClr val="dk1"/>
                </a:solidFill>
                <a:latin typeface="Roboto"/>
                <a:ea typeface="Roboto"/>
                <a:cs typeface="Roboto"/>
                <a:sym typeface="Roboto"/>
              </a:rPr>
              <a:t>run_csv_vanilla.py</a:t>
            </a:r>
            <a:r>
              <a:rPr lang="en" sz="1500">
                <a:solidFill>
                  <a:schemeClr val="dk1"/>
                </a:solidFill>
                <a:latin typeface="Roboto"/>
                <a:ea typeface="Roboto"/>
                <a:cs typeface="Roboto"/>
                <a:sym typeface="Roboto"/>
              </a:rPr>
              <a:t>', args='</a:t>
            </a:r>
            <a:r>
              <a:rPr b="1" lang="en" sz="1500">
                <a:solidFill>
                  <a:schemeClr val="dk1"/>
                </a:solidFill>
                <a:latin typeface="Roboto"/>
                <a:ea typeface="Roboto"/>
                <a:cs typeface="Roboto"/>
                <a:sym typeface="Roboto"/>
              </a:rPr>
              <a:t>test_data/test_input_csv test_data/test_input_csv/refugee_data 5 2010-01-01</a:t>
            </a:r>
            <a:r>
              <a:rPr lang="en" sz="1500">
                <a:solidFill>
                  <a:schemeClr val="dk1"/>
                </a:solidFill>
                <a:latin typeface="Roboto"/>
                <a:ea typeface="Roboto"/>
                <a:cs typeface="Roboto"/>
                <a:sym typeface="Roboto"/>
              </a:rPr>
              <a:t>', wdir='D:/Codes/flee/flee-release')</a:t>
            </a:r>
            <a:endParaRPr sz="15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Simulation output</a:t>
            </a:r>
            <a:endParaRPr sz="3000"/>
          </a:p>
        </p:txBody>
      </p:sp>
      <p:sp>
        <p:nvSpPr>
          <p:cNvPr id="279" name="Google Shape;279;p41"/>
          <p:cNvSpPr txBox="1"/>
          <p:nvPr>
            <p:ph idx="1" type="body"/>
          </p:nvPr>
        </p:nvSpPr>
        <p:spPr>
          <a:xfrm>
            <a:off x="628650" y="1369225"/>
            <a:ext cx="7886700" cy="3472500"/>
          </a:xfrm>
          <a:prstGeom prst="rect">
            <a:avLst/>
          </a:prstGeom>
          <a:no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l">
              <a:lnSpc>
                <a:spcPct val="90000"/>
              </a:lnSpc>
              <a:spcBef>
                <a:spcPts val="1600"/>
              </a:spcBef>
              <a:spcAft>
                <a:spcPts val="0"/>
              </a:spcAft>
              <a:buNone/>
            </a:pPr>
            <a:r>
              <a:t/>
            </a:r>
            <a:endParaRPr/>
          </a:p>
          <a:p>
            <a:pPr indent="0" lvl="0" marL="177800" rtl="0" algn="ctr">
              <a:lnSpc>
                <a:spcPct val="90000"/>
              </a:lnSpc>
              <a:spcBef>
                <a:spcPts val="1600"/>
              </a:spcBef>
              <a:spcAft>
                <a:spcPts val="1600"/>
              </a:spcAft>
              <a:buNone/>
            </a:pPr>
            <a:r>
              <a:t/>
            </a:r>
            <a:endParaRPr/>
          </a:p>
        </p:txBody>
      </p:sp>
      <p:pic>
        <p:nvPicPr>
          <p:cNvPr id="280" name="Google Shape;280;p41"/>
          <p:cNvPicPr preferRelativeResize="0"/>
          <p:nvPr/>
        </p:nvPicPr>
        <p:blipFill rotWithShape="1">
          <a:blip r:embed="rId3">
            <a:alphaModFix/>
          </a:blip>
          <a:srcRect b="0" l="0" r="0" t="0"/>
          <a:stretch/>
        </p:blipFill>
        <p:spPr>
          <a:xfrm>
            <a:off x="628651" y="1167151"/>
            <a:ext cx="7202397" cy="1741975"/>
          </a:xfrm>
          <a:prstGeom prst="rect">
            <a:avLst/>
          </a:prstGeom>
          <a:noFill/>
          <a:ln>
            <a:noFill/>
          </a:ln>
        </p:spPr>
      </p:pic>
      <p:pic>
        <p:nvPicPr>
          <p:cNvPr id="281" name="Google Shape;281;p41"/>
          <p:cNvPicPr preferRelativeResize="0"/>
          <p:nvPr/>
        </p:nvPicPr>
        <p:blipFill rotWithShape="1">
          <a:blip r:embed="rId4">
            <a:alphaModFix/>
          </a:blip>
          <a:srcRect b="0" l="0" r="0" t="0"/>
          <a:stretch/>
        </p:blipFill>
        <p:spPr>
          <a:xfrm>
            <a:off x="2146851" y="3099750"/>
            <a:ext cx="6507299" cy="1741975"/>
          </a:xfrm>
          <a:prstGeom prst="rect">
            <a:avLst/>
          </a:prstGeom>
          <a:noFill/>
          <a:ln>
            <a:noFill/>
          </a:ln>
        </p:spPr>
      </p:pic>
      <p:sp>
        <p:nvSpPr>
          <p:cNvPr id="282" name="Google Shape;282;p41"/>
          <p:cNvSpPr txBox="1"/>
          <p:nvPr/>
        </p:nvSpPr>
        <p:spPr>
          <a:xfrm>
            <a:off x="2939125" y="4841725"/>
            <a:ext cx="3000000" cy="301800"/>
          </a:xfrm>
          <a:prstGeom prst="rect">
            <a:avLst/>
          </a:prstGeom>
          <a:noFill/>
          <a:ln>
            <a:noFill/>
          </a:ln>
        </p:spPr>
        <p:txBody>
          <a:bodyPr anchorCtr="0" anchor="t" bIns="91425" lIns="91425" spcFirstLastPara="1" rIns="91425" wrap="square" tIns="91425">
            <a:noAutofit/>
          </a:bodyPr>
          <a:lstStyle/>
          <a:p>
            <a:pPr indent="0" lvl="0" marL="177800" rtl="0" algn="ctr">
              <a:lnSpc>
                <a:spcPct val="90000"/>
              </a:lnSpc>
              <a:spcBef>
                <a:spcPts val="0"/>
              </a:spcBef>
              <a:spcAft>
                <a:spcPts val="1600"/>
              </a:spcAft>
              <a:buNone/>
            </a:pPr>
            <a:r>
              <a:rPr lang="en" sz="1100">
                <a:solidFill>
                  <a:schemeClr val="dk2"/>
                </a:solidFill>
                <a:latin typeface="Roboto"/>
                <a:ea typeface="Roboto"/>
                <a:cs typeface="Roboto"/>
                <a:sym typeface="Roboto"/>
              </a:rPr>
              <a:t>Output #1</a:t>
            </a:r>
            <a:endParaRPr sz="11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Install and run basic Flee simulations</a:t>
            </a:r>
            <a:endParaRPr sz="3000"/>
          </a:p>
        </p:txBody>
      </p:sp>
      <p:sp>
        <p:nvSpPr>
          <p:cNvPr id="288" name="Google Shape;288;p42"/>
          <p:cNvSpPr txBox="1"/>
          <p:nvPr>
            <p:ph idx="1" type="body"/>
          </p:nvPr>
        </p:nvSpPr>
        <p:spPr>
          <a:xfrm>
            <a:off x="628650" y="4873498"/>
            <a:ext cx="7886700" cy="1938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1600"/>
              </a:spcAft>
              <a:buNone/>
            </a:pPr>
            <a:r>
              <a:rPr lang="en" sz="1100"/>
              <a:t>Output #2</a:t>
            </a:r>
            <a:endParaRPr sz="1100"/>
          </a:p>
        </p:txBody>
      </p:sp>
      <p:pic>
        <p:nvPicPr>
          <p:cNvPr id="289" name="Google Shape;289;p42"/>
          <p:cNvPicPr preferRelativeResize="0"/>
          <p:nvPr/>
        </p:nvPicPr>
        <p:blipFill rotWithShape="1">
          <a:blip r:embed="rId3">
            <a:alphaModFix/>
          </a:blip>
          <a:srcRect b="0" l="0" r="0" t="0"/>
          <a:stretch/>
        </p:blipFill>
        <p:spPr>
          <a:xfrm>
            <a:off x="720375" y="1400425"/>
            <a:ext cx="8052475" cy="1495475"/>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720375" y="3262775"/>
            <a:ext cx="8052474" cy="1495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675" y="798600"/>
            <a:ext cx="8590500" cy="3546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6600">
                <a:solidFill>
                  <a:schemeClr val="dk2"/>
                </a:solidFill>
                <a:latin typeface="Roboto"/>
                <a:ea typeface="Roboto"/>
                <a:cs typeface="Roboto"/>
                <a:sym typeface="Roboto"/>
              </a:rPr>
              <a:t>Hands-on: </a:t>
            </a:r>
            <a:endParaRPr sz="6600">
              <a:solidFill>
                <a:schemeClr val="dk2"/>
              </a:solidFill>
              <a:latin typeface="Roboto"/>
              <a:ea typeface="Roboto"/>
              <a:cs typeface="Roboto"/>
              <a:sym typeface="Roboto"/>
            </a:endParaRPr>
          </a:p>
          <a:p>
            <a:pPr indent="0" lvl="0" marL="0" rtl="0" algn="ctr">
              <a:lnSpc>
                <a:spcPct val="90000"/>
              </a:lnSpc>
              <a:spcBef>
                <a:spcPts val="0"/>
              </a:spcBef>
              <a:spcAft>
                <a:spcPts val="0"/>
              </a:spcAft>
              <a:buNone/>
            </a:pPr>
            <a:r>
              <a:rPr lang="en" sz="6600">
                <a:solidFill>
                  <a:schemeClr val="dk2"/>
                </a:solidFill>
                <a:latin typeface="Roboto"/>
                <a:ea typeface="Roboto"/>
                <a:cs typeface="Roboto"/>
                <a:sym typeface="Roboto"/>
              </a:rPr>
              <a:t>Installing and running basic Flee simulations</a:t>
            </a:r>
            <a:endParaRPr sz="66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1000"/>
              </a:spcBef>
              <a:spcAft>
                <a:spcPts val="0"/>
              </a:spcAft>
              <a:buNone/>
            </a:pPr>
            <a:r>
              <a:rPr lang="en" sz="3000"/>
              <a:t>Install and Run Flee</a:t>
            </a:r>
            <a:endParaRPr sz="3000"/>
          </a:p>
        </p:txBody>
      </p:sp>
      <p:sp>
        <p:nvSpPr>
          <p:cNvPr id="301" name="Google Shape;301;p4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1000"/>
              </a:spcBef>
              <a:spcAft>
                <a:spcPts val="0"/>
              </a:spcAft>
              <a:buSzPts val="1600"/>
              <a:buChar char="❏"/>
            </a:pPr>
            <a:r>
              <a:rPr lang="en" sz="1600"/>
              <a:t>T</a:t>
            </a:r>
            <a:r>
              <a:rPr lang="en" sz="1600"/>
              <a:t>ry #1 – output into a CSV file, explore the output</a:t>
            </a:r>
            <a:endParaRPr sz="1600"/>
          </a:p>
          <a:p>
            <a:pPr indent="-330200" lvl="0" marL="457200" rtl="0" algn="l">
              <a:lnSpc>
                <a:spcPct val="150000"/>
              </a:lnSpc>
              <a:spcBef>
                <a:spcPts val="0"/>
              </a:spcBef>
              <a:spcAft>
                <a:spcPts val="0"/>
              </a:spcAft>
              <a:buSzPts val="1600"/>
              <a:buChar char="❏"/>
            </a:pPr>
            <a:r>
              <a:rPr lang="en" sz="1600"/>
              <a:t>Try #2 with same parameters – output into a CSV file, explore the output</a:t>
            </a:r>
            <a:endParaRPr sz="1600"/>
          </a:p>
          <a:p>
            <a:pPr indent="-330200" lvl="0" marL="457200" rtl="0" algn="l">
              <a:lnSpc>
                <a:spcPct val="150000"/>
              </a:lnSpc>
              <a:spcBef>
                <a:spcPts val="0"/>
              </a:spcBef>
              <a:spcAft>
                <a:spcPts val="0"/>
              </a:spcAft>
              <a:buSzPts val="1600"/>
              <a:buChar char="❏"/>
            </a:pPr>
            <a:r>
              <a:rPr lang="en" sz="1600"/>
              <a:t>Try #2 by changing the parameters</a:t>
            </a:r>
            <a:endParaRPr sz="1600"/>
          </a:p>
          <a:p>
            <a:pPr indent="0" lvl="0" marL="457200" rtl="0" algn="l">
              <a:lnSpc>
                <a:spcPct val="90000"/>
              </a:lnSpc>
              <a:spcBef>
                <a:spcPts val="400"/>
              </a:spcBef>
              <a:spcAft>
                <a:spcPts val="160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Activities</a:t>
            </a:r>
            <a:endParaRPr sz="3000"/>
          </a:p>
        </p:txBody>
      </p:sp>
      <p:sp>
        <p:nvSpPr>
          <p:cNvPr id="156" name="Google Shape;156;p27"/>
          <p:cNvSpPr txBox="1"/>
          <p:nvPr>
            <p:ph idx="1" type="body"/>
          </p:nvPr>
        </p:nvSpPr>
        <p:spPr>
          <a:xfrm>
            <a:off x="628650" y="1203750"/>
            <a:ext cx="7886700" cy="34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600"/>
              <a:t>Lecture: Flee migration model basics</a:t>
            </a:r>
            <a:endParaRPr sz="1600"/>
          </a:p>
          <a:p>
            <a:pPr indent="-190500" lvl="1" marL="520700" rtl="0" algn="l">
              <a:lnSpc>
                <a:spcPct val="100000"/>
              </a:lnSpc>
              <a:spcBef>
                <a:spcPts val="0"/>
              </a:spcBef>
              <a:spcAft>
                <a:spcPts val="0"/>
              </a:spcAft>
              <a:buSzPts val="1600"/>
              <a:buFont typeface="Noto Sans Symbols"/>
              <a:buChar char="❏"/>
            </a:pPr>
            <a:r>
              <a:rPr lang="en" sz="1600"/>
              <a:t>Agent-based modelling</a:t>
            </a:r>
            <a:r>
              <a:rPr lang="en" sz="1600"/>
              <a:t> </a:t>
            </a:r>
            <a:endParaRPr sz="1600"/>
          </a:p>
          <a:p>
            <a:pPr indent="-190500" lvl="1" marL="520700" rtl="0" algn="l">
              <a:lnSpc>
                <a:spcPct val="100000"/>
              </a:lnSpc>
              <a:spcBef>
                <a:spcPts val="0"/>
              </a:spcBef>
              <a:spcAft>
                <a:spcPts val="0"/>
              </a:spcAft>
              <a:buSzPts val="1600"/>
              <a:buFont typeface="Noto Sans Symbols"/>
              <a:buChar char="❏"/>
            </a:pPr>
            <a:r>
              <a:rPr lang="en" sz="1600"/>
              <a:t>Key concepts in Flee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B</a:t>
            </a:r>
            <a:r>
              <a:rPr lang="en" sz="1600"/>
              <a:t>asic Flee simulations:</a:t>
            </a:r>
            <a:endParaRPr sz="1600"/>
          </a:p>
          <a:p>
            <a:pPr indent="-190500" lvl="1" marL="520700" rtl="0" algn="l">
              <a:lnSpc>
                <a:spcPct val="100000"/>
              </a:lnSpc>
              <a:spcBef>
                <a:spcPts val="0"/>
              </a:spcBef>
              <a:spcAft>
                <a:spcPts val="0"/>
              </a:spcAft>
              <a:buSzPts val="1600"/>
              <a:buFont typeface="Noto Sans Symbols"/>
              <a:buChar char="❏"/>
            </a:pPr>
            <a:r>
              <a:rPr lang="en" sz="1600"/>
              <a:t>Hands-on: Installing and running basic Flee simulations</a:t>
            </a:r>
            <a:endParaRPr sz="1600"/>
          </a:p>
          <a:p>
            <a:pPr indent="-190500" lvl="1" marL="520700" rtl="0" algn="l">
              <a:lnSpc>
                <a:spcPct val="100000"/>
              </a:lnSpc>
              <a:spcBef>
                <a:spcPts val="0"/>
              </a:spcBef>
              <a:spcAft>
                <a:spcPts val="0"/>
              </a:spcAft>
              <a:buSzPts val="1600"/>
              <a:buFont typeface="Noto Sans Symbols"/>
              <a:buChar char="❏"/>
            </a:pPr>
            <a:r>
              <a:rPr lang="en" sz="1600"/>
              <a:t>Lecture: Migration simulation scenarios (Mali,CAR,Burundi) + current results</a:t>
            </a:r>
            <a:endParaRPr sz="1600"/>
          </a:p>
          <a:p>
            <a:pPr indent="-190500" lvl="1" marL="520700" rtl="0" algn="l">
              <a:lnSpc>
                <a:spcPct val="100000"/>
              </a:lnSpc>
              <a:spcBef>
                <a:spcPts val="0"/>
              </a:spcBef>
              <a:spcAft>
                <a:spcPts val="0"/>
              </a:spcAft>
              <a:buSzPts val="1600"/>
              <a:buFont typeface="Noto Sans Symbols"/>
              <a:buChar char="❏"/>
            </a:pPr>
            <a:r>
              <a:rPr lang="en" sz="1600"/>
              <a:t>Discuss in groups: How to use Flee for the Ethiopian context (Chair: Gebre)</a:t>
            </a:r>
            <a:endParaRPr sz="1600"/>
          </a:p>
          <a:p>
            <a:pPr indent="-190500" lvl="1" marL="520700" rtl="0" algn="l">
              <a:lnSpc>
                <a:spcPct val="100000"/>
              </a:lnSpc>
              <a:spcBef>
                <a:spcPts val="0"/>
              </a:spcBef>
              <a:spcAft>
                <a:spcPts val="0"/>
              </a:spcAft>
              <a:buSzPts val="1600"/>
              <a:buFont typeface="Noto Sans Symbols"/>
              <a:buChar char="❏"/>
            </a:pPr>
            <a:r>
              <a:rPr lang="en" sz="1600"/>
              <a:t>Classical Discussion: How to use Flee for the Ethiopian context (Chair: Gebre)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Using Flee for specific situations</a:t>
            </a:r>
            <a:r>
              <a:rPr lang="en" sz="1600"/>
              <a:t>:</a:t>
            </a:r>
            <a:endParaRPr sz="1600"/>
          </a:p>
          <a:p>
            <a:pPr indent="-190500" lvl="1" marL="520700" rtl="0" algn="l">
              <a:lnSpc>
                <a:spcPct val="100000"/>
              </a:lnSpc>
              <a:spcBef>
                <a:spcPts val="0"/>
              </a:spcBef>
              <a:spcAft>
                <a:spcPts val="0"/>
              </a:spcAft>
              <a:buSzPts val="1600"/>
              <a:buFont typeface="Noto Sans Symbols"/>
              <a:buChar char="❏"/>
            </a:pPr>
            <a:r>
              <a:rPr lang="en" sz="1600"/>
              <a:t>Lecture: Simulating forced migration in South Sudan</a:t>
            </a:r>
            <a:endParaRPr sz="1600"/>
          </a:p>
          <a:p>
            <a:pPr indent="-190500" lvl="1" marL="520700" rtl="0" algn="l">
              <a:lnSpc>
                <a:spcPct val="100000"/>
              </a:lnSpc>
              <a:spcBef>
                <a:spcPts val="0"/>
              </a:spcBef>
              <a:spcAft>
                <a:spcPts val="0"/>
              </a:spcAft>
              <a:buSzPts val="1600"/>
              <a:buFont typeface="Noto Sans Symbols"/>
              <a:buChar char="❏"/>
            </a:pPr>
            <a:r>
              <a:rPr lang="en" sz="1600"/>
              <a:t>Hands-on: </a:t>
            </a:r>
            <a:r>
              <a:rPr lang="en" sz="1600"/>
              <a:t>Using Flee for specific situations</a:t>
            </a:r>
            <a:endParaRPr sz="1600"/>
          </a:p>
          <a:p>
            <a:pPr indent="-190500" lvl="1" marL="520700" rtl="0" algn="l">
              <a:lnSpc>
                <a:spcPct val="100000"/>
              </a:lnSpc>
              <a:spcBef>
                <a:spcPts val="0"/>
              </a:spcBef>
              <a:spcAft>
                <a:spcPts val="0"/>
              </a:spcAft>
              <a:buSzPts val="1600"/>
              <a:buFont typeface="Noto Sans Symbols"/>
              <a:buChar char="❏"/>
            </a:pPr>
            <a:r>
              <a:rPr lang="en" sz="1600"/>
              <a:t>Discuss in groups (with note taking): How we can make these simulations more realistic and accurate, or answer more relevant questions (Chair: Derek)</a:t>
            </a:r>
            <a:endParaRPr sz="1600"/>
          </a:p>
        </p:txBody>
      </p:sp>
      <p:sp>
        <p:nvSpPr>
          <p:cNvPr id="157" name="Google Shape;157;p27"/>
          <p:cNvSpPr/>
          <p:nvPr/>
        </p:nvSpPr>
        <p:spPr>
          <a:xfrm>
            <a:off x="0" y="-138500"/>
            <a:ext cx="138548" cy="27699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sp>
        <p:nvSpPr>
          <p:cNvPr id="158" name="Google Shape;158;p27"/>
          <p:cNvSpPr/>
          <p:nvPr/>
        </p:nvSpPr>
        <p:spPr>
          <a:xfrm>
            <a:off x="0" y="-138500"/>
            <a:ext cx="138548" cy="27699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213750" y="798600"/>
            <a:ext cx="8716500" cy="3546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6600">
                <a:solidFill>
                  <a:schemeClr val="dk2"/>
                </a:solidFill>
                <a:latin typeface="Roboto"/>
                <a:ea typeface="Roboto"/>
                <a:cs typeface="Roboto"/>
                <a:sym typeface="Roboto"/>
              </a:rPr>
              <a:t>Migration simulation scenarios:</a:t>
            </a:r>
            <a:endParaRPr sz="6600">
              <a:solidFill>
                <a:schemeClr val="dk2"/>
              </a:solidFill>
              <a:latin typeface="Roboto"/>
              <a:ea typeface="Roboto"/>
              <a:cs typeface="Roboto"/>
              <a:sym typeface="Roboto"/>
            </a:endParaRPr>
          </a:p>
          <a:p>
            <a:pPr indent="0" lvl="0" marL="0" rtl="0" algn="ctr">
              <a:lnSpc>
                <a:spcPct val="90000"/>
              </a:lnSpc>
              <a:spcBef>
                <a:spcPts val="0"/>
              </a:spcBef>
              <a:spcAft>
                <a:spcPts val="0"/>
              </a:spcAft>
              <a:buNone/>
            </a:pPr>
            <a:r>
              <a:rPr lang="en" sz="6600">
                <a:solidFill>
                  <a:schemeClr val="dk2"/>
                </a:solidFill>
                <a:latin typeface="Roboto"/>
                <a:ea typeface="Roboto"/>
                <a:cs typeface="Roboto"/>
                <a:sym typeface="Roboto"/>
              </a:rPr>
              <a:t> Mali, CAR and Burundi</a:t>
            </a:r>
            <a:endParaRPr sz="6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Migration simulation scenarios</a:t>
            </a:r>
            <a:endParaRPr sz="3000"/>
          </a:p>
        </p:txBody>
      </p:sp>
      <p:sp>
        <p:nvSpPr>
          <p:cNvPr id="312" name="Google Shape;312;p46"/>
          <p:cNvSpPr txBox="1"/>
          <p:nvPr>
            <p:ph idx="1" type="body"/>
          </p:nvPr>
        </p:nvSpPr>
        <p:spPr>
          <a:xfrm>
            <a:off x="628650" y="1268044"/>
            <a:ext cx="7886700" cy="3263400"/>
          </a:xfrm>
          <a:prstGeom prst="rect">
            <a:avLst/>
          </a:prstGeom>
          <a:noFill/>
          <a:ln>
            <a:noFill/>
          </a:ln>
        </p:spPr>
        <p:txBody>
          <a:bodyPr anchorCtr="0" anchor="t" bIns="34275" lIns="68575" spcFirstLastPara="1" rIns="68575" wrap="square" tIns="34275">
            <a:noAutofit/>
          </a:bodyPr>
          <a:lstStyle/>
          <a:p>
            <a:pPr indent="-190500" lvl="0" marL="177800" rtl="0" algn="l">
              <a:lnSpc>
                <a:spcPct val="115000"/>
              </a:lnSpc>
              <a:spcBef>
                <a:spcPts val="1000"/>
              </a:spcBef>
              <a:spcAft>
                <a:spcPts val="0"/>
              </a:spcAft>
              <a:buSzPts val="1600"/>
              <a:buChar char="●"/>
            </a:pPr>
            <a:r>
              <a:rPr lang="en" sz="1600"/>
              <a:t>Flee-based p</a:t>
            </a:r>
            <a:r>
              <a:rPr lang="en" sz="1600"/>
              <a:t>redictions were performed for the distribution of refugees across camps in three African conflicts.</a:t>
            </a:r>
            <a:endParaRPr sz="1600"/>
          </a:p>
          <a:p>
            <a:pPr indent="-190500" lvl="0" marL="177800" rtl="0" algn="l">
              <a:lnSpc>
                <a:spcPct val="115000"/>
              </a:lnSpc>
              <a:spcBef>
                <a:spcPts val="1000"/>
              </a:spcBef>
              <a:spcAft>
                <a:spcPts val="0"/>
              </a:spcAft>
              <a:buSzPts val="1600"/>
              <a:buChar char="●"/>
            </a:pPr>
            <a:r>
              <a:rPr lang="en" sz="1600"/>
              <a:t>Prediction results were compared with the UNHCR refugee camp registration data for each conflict.</a:t>
            </a:r>
            <a:endParaRPr sz="1600"/>
          </a:p>
          <a:p>
            <a:pPr indent="-190500" lvl="0" marL="177800" rtl="0" algn="l">
              <a:lnSpc>
                <a:spcPct val="115000"/>
              </a:lnSpc>
              <a:spcBef>
                <a:spcPts val="1000"/>
              </a:spcBef>
              <a:spcAft>
                <a:spcPts val="0"/>
              </a:spcAft>
              <a:buSzPts val="1600"/>
              <a:buChar char="●"/>
            </a:pPr>
            <a:r>
              <a:rPr lang="en" sz="1600"/>
              <a:t>Thus, the averaged relative difference is less than 0.5 after the first few days, indicating that our simulations accurately predict more than 75% of the refugee movements in absolute terms.</a:t>
            </a:r>
            <a:endParaRPr sz="1600"/>
          </a:p>
          <a:p>
            <a:pPr indent="-190500" lvl="0" marL="177800" rtl="0" algn="l">
              <a:lnSpc>
                <a:spcPct val="115000"/>
              </a:lnSpc>
              <a:spcBef>
                <a:spcPts val="1000"/>
              </a:spcBef>
              <a:spcAft>
                <a:spcPts val="0"/>
              </a:spcAft>
              <a:buSzPts val="1600"/>
              <a:buChar char="●"/>
            </a:pPr>
            <a:r>
              <a:rPr lang="en" sz="1600"/>
              <a:t> The averaged relative difference is lower at later stages of the simulations.</a:t>
            </a:r>
            <a:endParaRPr sz="1600"/>
          </a:p>
        </p:txBody>
      </p:sp>
      <p:pic>
        <p:nvPicPr>
          <p:cNvPr id="313" name="Google Shape;313;p46"/>
          <p:cNvPicPr preferRelativeResize="0"/>
          <p:nvPr/>
        </p:nvPicPr>
        <p:blipFill rotWithShape="1">
          <a:blip r:embed="rId3">
            <a:alphaModFix/>
          </a:blip>
          <a:srcRect b="0" l="0" r="0" t="0"/>
          <a:stretch/>
        </p:blipFill>
        <p:spPr>
          <a:xfrm>
            <a:off x="0" y="4149300"/>
            <a:ext cx="994200" cy="994200"/>
          </a:xfrm>
          <a:prstGeom prst="rect">
            <a:avLst/>
          </a:prstGeom>
          <a:noFill/>
          <a:ln>
            <a:noFill/>
          </a:ln>
        </p:spPr>
      </p:pic>
      <p:sp>
        <p:nvSpPr>
          <p:cNvPr id="314" name="Google Shape;314;p46"/>
          <p:cNvSpPr/>
          <p:nvPr/>
        </p:nvSpPr>
        <p:spPr>
          <a:xfrm>
            <a:off x="888675" y="4562850"/>
            <a:ext cx="7886700" cy="45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i="0" lang="en" sz="1200" u="none" cap="none" strike="noStrike">
                <a:solidFill>
                  <a:srgbClr val="000000"/>
                </a:solidFill>
                <a:latin typeface="Roboto"/>
                <a:ea typeface="Roboto"/>
                <a:cs typeface="Roboto"/>
                <a:sym typeface="Roboto"/>
              </a:rPr>
              <a:t>Suleimenova et al. (201</a:t>
            </a:r>
            <a:r>
              <a:rPr lang="en" sz="1200">
                <a:latin typeface="Roboto"/>
                <a:ea typeface="Roboto"/>
                <a:cs typeface="Roboto"/>
                <a:sym typeface="Roboto"/>
              </a:rPr>
              <a:t>7</a:t>
            </a:r>
            <a:r>
              <a:rPr i="0" lang="en" sz="1200" u="none" cap="none" strike="noStrike">
                <a:solidFill>
                  <a:srgbClr val="000000"/>
                </a:solidFill>
                <a:latin typeface="Roboto"/>
                <a:ea typeface="Roboto"/>
                <a:cs typeface="Roboto"/>
                <a:sym typeface="Roboto"/>
              </a:rPr>
              <a:t>) “A Generalized Simulation Development Approach For Predicting Refugee Destinations”, S</a:t>
            </a:r>
            <a:r>
              <a:rPr i="1" lang="en" sz="1200" u="none" cap="none" strike="noStrike">
                <a:solidFill>
                  <a:srgbClr val="000000"/>
                </a:solidFill>
                <a:latin typeface="Roboto"/>
                <a:ea typeface="Roboto"/>
                <a:cs typeface="Roboto"/>
                <a:sym typeface="Roboto"/>
              </a:rPr>
              <a:t>cientific Reports</a:t>
            </a:r>
            <a:r>
              <a:rPr i="0" lang="en" sz="1200" u="none" cap="none" strike="noStrike">
                <a:solidFill>
                  <a:srgbClr val="000000"/>
                </a:solidFill>
                <a:latin typeface="Roboto"/>
                <a:ea typeface="Roboto"/>
                <a:cs typeface="Roboto"/>
                <a:sym typeface="Roboto"/>
              </a:rPr>
              <a:t>, 7:13377.</a:t>
            </a:r>
            <a:endParaRPr i="0" sz="1200" u="none" cap="none" strike="noStrike">
              <a:solidFill>
                <a:srgbClr val="000000"/>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graphicFrame>
        <p:nvGraphicFramePr>
          <p:cNvPr id="319" name="Google Shape;319;p47"/>
          <p:cNvGraphicFramePr/>
          <p:nvPr/>
        </p:nvGraphicFramePr>
        <p:xfrm>
          <a:off x="716518" y="1268061"/>
          <a:ext cx="3000000" cy="3000000"/>
        </p:xfrm>
        <a:graphic>
          <a:graphicData uri="http://schemas.openxmlformats.org/drawingml/2006/table">
            <a:tbl>
              <a:tblPr bandRow="1" firstRow="1">
                <a:noFill/>
                <a:tableStyleId>{165F7106-8279-463B-81E7-2101FE8D010B}</a:tableStyleId>
              </a:tblPr>
              <a:tblGrid>
                <a:gridCol w="1034025"/>
                <a:gridCol w="3009700"/>
                <a:gridCol w="1366325"/>
                <a:gridCol w="1477150"/>
                <a:gridCol w="823775"/>
              </a:tblGrid>
              <a:tr h="316925">
                <a:tc rowSpan="2">
                  <a:txBody>
                    <a:bodyPr/>
                    <a:lstStyle/>
                    <a:p>
                      <a:pPr indent="0" lvl="0" marL="0" marR="0" rtl="0" algn="l">
                        <a:spcBef>
                          <a:spcPts val="0"/>
                        </a:spcBef>
                        <a:spcAft>
                          <a:spcPts val="0"/>
                        </a:spcAft>
                        <a:buNone/>
                      </a:pPr>
                      <a:r>
                        <a:t/>
                      </a:r>
                      <a:endParaRPr sz="1100"/>
                    </a:p>
                    <a:p>
                      <a:pPr indent="0" lvl="0" marL="0" marR="0" rtl="0" algn="l">
                        <a:spcBef>
                          <a:spcPts val="0"/>
                        </a:spcBef>
                        <a:spcAft>
                          <a:spcPts val="0"/>
                        </a:spcAft>
                        <a:buNone/>
                      </a:pPr>
                      <a:r>
                        <a:rPr lang="en" sz="1100"/>
                        <a:t>Country</a:t>
                      </a:r>
                      <a:endParaRPr sz="1100"/>
                    </a:p>
                  </a:txBody>
                  <a:tcPr marT="45725" marB="45725" marR="91450" marL="91450"/>
                </a:tc>
                <a:tc rowSpan="2">
                  <a:txBody>
                    <a:bodyPr/>
                    <a:lstStyle/>
                    <a:p>
                      <a:pPr indent="0" lvl="0" marL="0" marR="0" rtl="0" algn="ctr">
                        <a:spcBef>
                          <a:spcPts val="0"/>
                        </a:spcBef>
                        <a:spcAft>
                          <a:spcPts val="0"/>
                        </a:spcAft>
                        <a:buNone/>
                      </a:pPr>
                      <a:r>
                        <a:t/>
                      </a:r>
                      <a:endParaRPr sz="1100"/>
                    </a:p>
                    <a:p>
                      <a:pPr indent="0" lvl="0" marL="0" marR="0" rtl="0" algn="l">
                        <a:spcBef>
                          <a:spcPts val="0"/>
                        </a:spcBef>
                        <a:spcAft>
                          <a:spcPts val="0"/>
                        </a:spcAft>
                        <a:buNone/>
                      </a:pPr>
                      <a:r>
                        <a:rPr lang="en" sz="1100"/>
                        <a:t>Cause of conflict</a:t>
                      </a:r>
                      <a:endParaRPr sz="1100"/>
                    </a:p>
                  </a:txBody>
                  <a:tcPr marT="45725" marB="45725" marR="91450" marL="91450"/>
                </a:tc>
                <a:tc gridSpan="3">
                  <a:txBody>
                    <a:bodyPr/>
                    <a:lstStyle/>
                    <a:p>
                      <a:pPr indent="0" lvl="0" marL="0" marR="0" rtl="0" algn="ctr">
                        <a:spcBef>
                          <a:spcPts val="0"/>
                        </a:spcBef>
                        <a:spcAft>
                          <a:spcPts val="0"/>
                        </a:spcAft>
                        <a:buNone/>
                      </a:pPr>
                      <a:r>
                        <a:rPr lang="en" sz="1100"/>
                        <a:t>Simulation</a:t>
                      </a:r>
                      <a:endParaRPr sz="1100"/>
                    </a:p>
                  </a:txBody>
                  <a:tcPr marT="45725" marB="45725" marR="91450" marL="91450"/>
                </a:tc>
                <a:tc hMerge="1"/>
                <a:tc hMerge="1"/>
              </a:tr>
              <a:tr h="555025">
                <a:tc vMerge="1"/>
                <a:tc vMerge="1"/>
                <a:tc>
                  <a:txBody>
                    <a:bodyPr/>
                    <a:lstStyle/>
                    <a:p>
                      <a:pPr indent="0" lvl="0" marL="0" marR="0" rtl="0" algn="l">
                        <a:spcBef>
                          <a:spcPts val="0"/>
                        </a:spcBef>
                        <a:spcAft>
                          <a:spcPts val="0"/>
                        </a:spcAft>
                        <a:buNone/>
                      </a:pPr>
                      <a:r>
                        <a:rPr lang="en" sz="1100"/>
                        <a:t>Start date</a:t>
                      </a:r>
                      <a:endParaRPr sz="1100"/>
                    </a:p>
                  </a:txBody>
                  <a:tcPr marT="45725" marB="45725" marR="91450" marL="91450"/>
                </a:tc>
                <a:tc>
                  <a:txBody>
                    <a:bodyPr/>
                    <a:lstStyle/>
                    <a:p>
                      <a:pPr indent="0" lvl="0" marL="0" marR="0" rtl="0" algn="l">
                        <a:spcBef>
                          <a:spcPts val="0"/>
                        </a:spcBef>
                        <a:spcAft>
                          <a:spcPts val="0"/>
                        </a:spcAft>
                        <a:buNone/>
                      </a:pPr>
                      <a:r>
                        <a:rPr lang="en" sz="1100"/>
                        <a:t>End date</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Duration</a:t>
                      </a:r>
                      <a:endParaRPr sz="1100"/>
                    </a:p>
                  </a:txBody>
                  <a:tcPr marT="45725" marB="45725" marR="91450" marL="91450"/>
                </a:tc>
              </a:tr>
              <a:tr h="779075">
                <a:tc>
                  <a:txBody>
                    <a:bodyPr/>
                    <a:lstStyle/>
                    <a:p>
                      <a:pPr indent="0" lvl="0" marL="0" marR="0" rtl="0" algn="l">
                        <a:spcBef>
                          <a:spcPts val="0"/>
                        </a:spcBef>
                        <a:spcAft>
                          <a:spcPts val="0"/>
                        </a:spcAft>
                        <a:buNone/>
                      </a:pPr>
                      <a:r>
                        <a:rPr lang="en" sz="1100"/>
                        <a:t>Burundi</a:t>
                      </a:r>
                      <a:endParaRPr sz="1100"/>
                    </a:p>
                    <a:p>
                      <a:pPr indent="0" lvl="0" marL="0" marR="0" rtl="0" algn="l">
                        <a:spcBef>
                          <a:spcPts val="0"/>
                        </a:spcBef>
                        <a:spcAft>
                          <a:spcPts val="0"/>
                        </a:spcAft>
                        <a:buNone/>
                      </a:pPr>
                      <a:r>
                        <a:rPr lang="en" sz="1100"/>
                        <a:t>(Bujumbura) </a:t>
                      </a:r>
                      <a:endParaRPr sz="1100"/>
                    </a:p>
                  </a:txBody>
                  <a:tcPr marT="45725" marB="45725" marR="91450" marL="91450"/>
                </a:tc>
                <a:tc>
                  <a:txBody>
                    <a:bodyPr/>
                    <a:lstStyle/>
                    <a:p>
                      <a:pPr indent="0" lvl="0" marL="0" marR="0" rtl="0" algn="l">
                        <a:spcBef>
                          <a:spcPts val="0"/>
                        </a:spcBef>
                        <a:spcAft>
                          <a:spcPts val="0"/>
                        </a:spcAft>
                        <a:buNone/>
                      </a:pPr>
                      <a:r>
                        <a:rPr lang="en" sz="1100"/>
                        <a:t>In April 2015, Pierre Nkurunziza sought to become the president for the third term. Election triggered protests, coups and a refugee crisis.</a:t>
                      </a:r>
                      <a:endParaRPr sz="1100"/>
                    </a:p>
                  </a:txBody>
                  <a:tcPr marT="45725" marB="45725" marR="91450" marL="91450"/>
                </a:tc>
                <a:tc>
                  <a:txBody>
                    <a:bodyPr/>
                    <a:lstStyle/>
                    <a:p>
                      <a:pPr indent="0" lvl="0" marL="0" marR="0" rtl="0" algn="l">
                        <a:spcBef>
                          <a:spcPts val="0"/>
                        </a:spcBef>
                        <a:spcAft>
                          <a:spcPts val="0"/>
                        </a:spcAft>
                        <a:buNone/>
                      </a:pPr>
                      <a:r>
                        <a:rPr lang="en" sz="1100"/>
                        <a:t>1 May 2015</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31 May 2016</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396 days</a:t>
                      </a:r>
                      <a:endParaRPr sz="1100"/>
                    </a:p>
                    <a:p>
                      <a:pPr indent="0" lvl="0" marL="0" marR="0" rtl="0" algn="l">
                        <a:spcBef>
                          <a:spcPts val="0"/>
                        </a:spcBef>
                        <a:spcAft>
                          <a:spcPts val="0"/>
                        </a:spcAft>
                        <a:buNone/>
                      </a:pPr>
                      <a:r>
                        <a:t/>
                      </a:r>
                      <a:endParaRPr sz="1100"/>
                    </a:p>
                  </a:txBody>
                  <a:tcPr marT="45725" marB="45725" marR="91450" marL="91450"/>
                </a:tc>
              </a:tr>
              <a:tr h="1093000">
                <a:tc>
                  <a:txBody>
                    <a:bodyPr/>
                    <a:lstStyle/>
                    <a:p>
                      <a:pPr indent="0" lvl="0" marL="0" marR="0" rtl="0" algn="l">
                        <a:spcBef>
                          <a:spcPts val="0"/>
                        </a:spcBef>
                        <a:spcAft>
                          <a:spcPts val="0"/>
                        </a:spcAft>
                        <a:buNone/>
                      </a:pPr>
                      <a:r>
                        <a:rPr lang="en" sz="1100"/>
                        <a:t>Central African Republic</a:t>
                      </a:r>
                      <a:endParaRPr sz="1100"/>
                    </a:p>
                    <a:p>
                      <a:pPr indent="0" lvl="0" marL="0" marR="0" rtl="0" algn="l">
                        <a:spcBef>
                          <a:spcPts val="0"/>
                        </a:spcBef>
                        <a:spcAft>
                          <a:spcPts val="0"/>
                        </a:spcAft>
                        <a:buNone/>
                      </a:pPr>
                      <a:r>
                        <a:rPr lang="en" sz="1100"/>
                        <a:t>(Bangui)</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The Seleka group (Muslim population) overthrew the central government, in March 2013.</a:t>
                      </a:r>
                      <a:r>
                        <a:rPr lang="en" sz="1100"/>
                        <a:t> </a:t>
                      </a:r>
                      <a:r>
                        <a:rPr lang="en" sz="1100"/>
                        <a:t>Not long after, anti-Balaka (Christian militia groups) took over the power. Muslim and Christian communities started a long string of conflicts and violent attacks.</a:t>
                      </a:r>
                      <a:endParaRPr sz="1100"/>
                    </a:p>
                  </a:txBody>
                  <a:tcPr marT="45725" marB="45725" marR="91450" marL="91450"/>
                </a:tc>
                <a:tc>
                  <a:txBody>
                    <a:bodyPr/>
                    <a:lstStyle/>
                    <a:p>
                      <a:pPr indent="0" lvl="0" marL="0" marR="0" rtl="0" algn="l">
                        <a:spcBef>
                          <a:spcPts val="0"/>
                        </a:spcBef>
                        <a:spcAft>
                          <a:spcPts val="0"/>
                        </a:spcAft>
                        <a:buNone/>
                      </a:pPr>
                      <a:r>
                        <a:rPr lang="en" sz="1100"/>
                        <a:t>1 December 2013</a:t>
                      </a:r>
                      <a:endParaRPr sz="1100"/>
                    </a:p>
                  </a:txBody>
                  <a:tcPr marT="45725" marB="45725" marR="91450" marL="91450"/>
                </a:tc>
                <a:tc>
                  <a:txBody>
                    <a:bodyPr/>
                    <a:lstStyle/>
                    <a:p>
                      <a:pPr indent="0" lvl="0" marL="0" marR="0" rtl="0" algn="l">
                        <a:spcBef>
                          <a:spcPts val="0"/>
                        </a:spcBef>
                        <a:spcAft>
                          <a:spcPts val="0"/>
                        </a:spcAft>
                        <a:buNone/>
                      </a:pPr>
                      <a:r>
                        <a:rPr lang="en" sz="1100"/>
                        <a:t>29 February 2016</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820 days</a:t>
                      </a:r>
                      <a:endParaRPr sz="1100"/>
                    </a:p>
                    <a:p>
                      <a:pPr indent="0" lvl="0" marL="0" marR="0" rtl="0" algn="l">
                        <a:spcBef>
                          <a:spcPts val="0"/>
                        </a:spcBef>
                        <a:spcAft>
                          <a:spcPts val="0"/>
                        </a:spcAft>
                        <a:buNone/>
                      </a:pPr>
                      <a:r>
                        <a:t/>
                      </a:r>
                      <a:endParaRPr sz="1100"/>
                    </a:p>
                  </a:txBody>
                  <a:tcPr marT="45725" marB="45725" marR="91450" marL="91450"/>
                </a:tc>
              </a:tr>
              <a:tr h="940525">
                <a:tc>
                  <a:txBody>
                    <a:bodyPr/>
                    <a:lstStyle/>
                    <a:p>
                      <a:pPr indent="0" lvl="0" marL="0" marR="0" rtl="0" algn="l">
                        <a:spcBef>
                          <a:spcPts val="0"/>
                        </a:spcBef>
                        <a:spcAft>
                          <a:spcPts val="0"/>
                        </a:spcAft>
                        <a:buNone/>
                      </a:pPr>
                      <a:r>
                        <a:rPr lang="en" sz="1100"/>
                        <a:t>Mali</a:t>
                      </a:r>
                      <a:endParaRPr sz="1100"/>
                    </a:p>
                    <a:p>
                      <a:pPr indent="0" lvl="0" marL="0" marR="0" rtl="0" algn="l">
                        <a:spcBef>
                          <a:spcPts val="0"/>
                        </a:spcBef>
                        <a:spcAft>
                          <a:spcPts val="0"/>
                        </a:spcAft>
                        <a:buNone/>
                      </a:pPr>
                      <a:r>
                        <a:rPr lang="en" sz="1100"/>
                        <a:t>(Menaka)</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Insurgent groups began a campaign to fight for</a:t>
                      </a:r>
                      <a:r>
                        <a:rPr lang="en" sz="1100"/>
                        <a:t> </a:t>
                      </a:r>
                      <a:r>
                        <a:rPr lang="en" sz="1100"/>
                        <a:t>independence of the Azawad region. Conflict started on the 16th January 2012, when Touareg rebels began conquering places in Northern Mali.</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29 February 2012</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Font typeface="Source Sans Pro"/>
                        <a:buNone/>
                      </a:pPr>
                      <a:r>
                        <a:rPr lang="en" sz="1100"/>
                        <a:t>25 December 2012</a:t>
                      </a:r>
                      <a:endParaRPr sz="1100"/>
                    </a:p>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en" sz="1100"/>
                        <a:t>300 days</a:t>
                      </a:r>
                      <a:endParaRPr sz="1100"/>
                    </a:p>
                  </a:txBody>
                  <a:tcPr marT="45725" marB="45725" marR="91450" marL="91450"/>
                </a:tc>
              </a:tr>
            </a:tbl>
          </a:graphicData>
        </a:graphic>
      </p:graphicFrame>
      <p:sp>
        <p:nvSpPr>
          <p:cNvPr id="320" name="Google Shape;320;p47"/>
          <p:cNvSpPr txBox="1"/>
          <p:nvPr>
            <p:ph idx="4294967295"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177800" rtl="0" algn="l">
              <a:spcBef>
                <a:spcPts val="1000"/>
              </a:spcBef>
              <a:spcAft>
                <a:spcPts val="0"/>
              </a:spcAft>
              <a:buNone/>
            </a:pPr>
            <a:r>
              <a:rPr lang="en"/>
              <a:t>Three refugee crisis instances</a:t>
            </a:r>
            <a:endParaRPr b="1"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177800" rtl="0" algn="l">
              <a:spcBef>
                <a:spcPts val="1000"/>
              </a:spcBef>
              <a:spcAft>
                <a:spcPts val="0"/>
              </a:spcAft>
              <a:buNone/>
            </a:pPr>
            <a:r>
              <a:rPr lang="en" sz="2800"/>
              <a:t>List of existing camps used in simulations</a:t>
            </a:r>
            <a:endParaRPr b="1" sz="2800"/>
          </a:p>
        </p:txBody>
      </p:sp>
      <p:pic>
        <p:nvPicPr>
          <p:cNvPr id="326" name="Google Shape;326;p48"/>
          <p:cNvPicPr preferRelativeResize="0"/>
          <p:nvPr/>
        </p:nvPicPr>
        <p:blipFill>
          <a:blip r:embed="rId3">
            <a:alphaModFix/>
          </a:blip>
          <a:stretch>
            <a:fillRect/>
          </a:stretch>
        </p:blipFill>
        <p:spPr>
          <a:xfrm>
            <a:off x="1284438" y="1268050"/>
            <a:ext cx="6575126" cy="3646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9"/>
          <p:cNvSpPr txBox="1"/>
          <p:nvPr>
            <p:ph idx="1" type="body"/>
          </p:nvPr>
        </p:nvSpPr>
        <p:spPr>
          <a:xfrm>
            <a:off x="326100" y="273850"/>
            <a:ext cx="2596200" cy="37746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sz="1600"/>
              <a:t>Overview of geographic network models for:</a:t>
            </a:r>
            <a:endParaRPr sz="1600"/>
          </a:p>
          <a:p>
            <a:pPr indent="0" lvl="0" marL="0" rtl="0" algn="l">
              <a:lnSpc>
                <a:spcPct val="115000"/>
              </a:lnSpc>
              <a:spcBef>
                <a:spcPts val="1600"/>
              </a:spcBef>
              <a:spcAft>
                <a:spcPts val="0"/>
              </a:spcAft>
              <a:buNone/>
            </a:pPr>
            <a:r>
              <a:rPr lang="en" sz="1600"/>
              <a:t>(a) Burundi, </a:t>
            </a:r>
            <a:endParaRPr sz="1600"/>
          </a:p>
          <a:p>
            <a:pPr indent="0" lvl="0" marL="0" rtl="0" algn="l">
              <a:lnSpc>
                <a:spcPct val="115000"/>
              </a:lnSpc>
              <a:spcBef>
                <a:spcPts val="1600"/>
              </a:spcBef>
              <a:spcAft>
                <a:spcPts val="0"/>
              </a:spcAft>
              <a:buNone/>
            </a:pPr>
            <a:r>
              <a:rPr lang="en" sz="1600"/>
              <a:t>(b) Central African Republic </a:t>
            </a:r>
            <a:endParaRPr sz="1600"/>
          </a:p>
          <a:p>
            <a:pPr indent="0" lvl="0" marL="0" rtl="0" algn="l">
              <a:lnSpc>
                <a:spcPct val="115000"/>
              </a:lnSpc>
              <a:spcBef>
                <a:spcPts val="1600"/>
              </a:spcBef>
              <a:spcAft>
                <a:spcPts val="1600"/>
              </a:spcAft>
              <a:buNone/>
            </a:pPr>
            <a:r>
              <a:rPr lang="en" sz="1600"/>
              <a:t>(c) Mali. </a:t>
            </a:r>
            <a:endParaRPr sz="1600"/>
          </a:p>
        </p:txBody>
      </p:sp>
      <p:pic>
        <p:nvPicPr>
          <p:cNvPr id="332" name="Google Shape;332;p49"/>
          <p:cNvPicPr preferRelativeResize="0"/>
          <p:nvPr/>
        </p:nvPicPr>
        <p:blipFill>
          <a:blip r:embed="rId3">
            <a:alphaModFix/>
          </a:blip>
          <a:stretch>
            <a:fillRect/>
          </a:stretch>
        </p:blipFill>
        <p:spPr>
          <a:xfrm>
            <a:off x="2922311" y="273850"/>
            <a:ext cx="5937489" cy="4869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Burundi results</a:t>
            </a:r>
            <a:endParaRPr sz="3000"/>
          </a:p>
        </p:txBody>
      </p:sp>
      <p:sp>
        <p:nvSpPr>
          <p:cNvPr id="338" name="Google Shape;338;p50"/>
          <p:cNvSpPr txBox="1"/>
          <p:nvPr>
            <p:ph idx="1" type="body"/>
          </p:nvPr>
        </p:nvSpPr>
        <p:spPr>
          <a:xfrm>
            <a:off x="526975" y="1268050"/>
            <a:ext cx="4634700" cy="35316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50000"/>
              </a:lnSpc>
              <a:spcBef>
                <a:spcPts val="0"/>
              </a:spcBef>
              <a:spcAft>
                <a:spcPts val="0"/>
              </a:spcAft>
              <a:buSzPts val="1400"/>
              <a:buChar char="❏"/>
            </a:pPr>
            <a:r>
              <a:rPr lang="en" sz="1400"/>
              <a:t>I</a:t>
            </a:r>
            <a:r>
              <a:rPr lang="en" sz="1400"/>
              <a:t>n </a:t>
            </a:r>
            <a:r>
              <a:rPr b="1" lang="en" sz="1400"/>
              <a:t>Nyarugusu</a:t>
            </a:r>
            <a:r>
              <a:rPr lang="en" sz="1400"/>
              <a:t>, </a:t>
            </a:r>
            <a:r>
              <a:rPr b="1" lang="en" sz="1400"/>
              <a:t>Mahama </a:t>
            </a:r>
            <a:r>
              <a:rPr lang="en" sz="1400"/>
              <a:t>and </a:t>
            </a:r>
            <a:r>
              <a:rPr b="1" lang="en" sz="1400"/>
              <a:t>Nakivale </a:t>
            </a:r>
            <a:r>
              <a:rPr lang="en" sz="1400"/>
              <a:t>camps, the simulation results accurately capture the key growth trends in refugees. </a:t>
            </a:r>
            <a:endParaRPr sz="1400"/>
          </a:p>
          <a:p>
            <a:pPr indent="-317500" lvl="0" marL="457200" marR="0" rtl="0" algn="l">
              <a:lnSpc>
                <a:spcPct val="150000"/>
              </a:lnSpc>
              <a:spcBef>
                <a:spcPts val="0"/>
              </a:spcBef>
              <a:spcAft>
                <a:spcPts val="0"/>
              </a:spcAft>
              <a:buSzPts val="1400"/>
              <a:buChar char="❏"/>
            </a:pPr>
            <a:r>
              <a:rPr lang="en" sz="1400"/>
              <a:t>T</a:t>
            </a:r>
            <a:r>
              <a:rPr lang="en" sz="1400"/>
              <a:t>he refugee population growth in </a:t>
            </a:r>
            <a:r>
              <a:rPr b="1" lang="en" sz="1400"/>
              <a:t>Mahama </a:t>
            </a:r>
            <a:r>
              <a:rPr lang="en" sz="1400"/>
              <a:t>was underpredicted</a:t>
            </a:r>
            <a:endParaRPr sz="1400"/>
          </a:p>
          <a:p>
            <a:pPr indent="-317500" lvl="0" marL="457200" marR="0" rtl="0" algn="l">
              <a:lnSpc>
                <a:spcPct val="150000"/>
              </a:lnSpc>
              <a:spcBef>
                <a:spcPts val="0"/>
              </a:spcBef>
              <a:spcAft>
                <a:spcPts val="0"/>
              </a:spcAft>
              <a:buSzPts val="1400"/>
              <a:buChar char="❏"/>
            </a:pPr>
            <a:r>
              <a:rPr lang="en" sz="1400"/>
              <a:t>S</a:t>
            </a:r>
            <a:r>
              <a:rPr lang="en" sz="1400"/>
              <a:t>mall population of travelling refugees at the start at </a:t>
            </a:r>
            <a:r>
              <a:rPr b="1" lang="en" sz="1400"/>
              <a:t>Nduta </a:t>
            </a:r>
            <a:r>
              <a:rPr lang="en" sz="1400"/>
              <a:t>and a steep increase to 30,000 was shown during the 90 days </a:t>
            </a:r>
            <a:endParaRPr sz="1400"/>
          </a:p>
          <a:p>
            <a:pPr indent="-317500" lvl="0" marL="457200" marR="0" rtl="0" algn="l">
              <a:lnSpc>
                <a:spcPct val="150000"/>
              </a:lnSpc>
              <a:spcBef>
                <a:spcPts val="0"/>
              </a:spcBef>
              <a:spcAft>
                <a:spcPts val="0"/>
              </a:spcAft>
              <a:buSzPts val="1400"/>
              <a:buChar char="❏"/>
            </a:pPr>
            <a:r>
              <a:rPr b="1" lang="en" sz="1400"/>
              <a:t>Lusenda</a:t>
            </a:r>
            <a:r>
              <a:rPr lang="en" sz="1400"/>
              <a:t> quickly fills to capacity in the simulation</a:t>
            </a:r>
            <a:endParaRPr sz="1400"/>
          </a:p>
          <a:p>
            <a:pPr indent="0" lvl="0" marL="914400" rtl="0" algn="l">
              <a:lnSpc>
                <a:spcPct val="150000"/>
              </a:lnSpc>
              <a:spcBef>
                <a:spcPts val="1000"/>
              </a:spcBef>
              <a:spcAft>
                <a:spcPts val="0"/>
              </a:spcAft>
              <a:buNone/>
            </a:pPr>
            <a:r>
              <a:t/>
            </a:r>
            <a:endParaRPr sz="1400"/>
          </a:p>
        </p:txBody>
      </p:sp>
      <p:pic>
        <p:nvPicPr>
          <p:cNvPr id="339" name="Google Shape;339;p50"/>
          <p:cNvPicPr preferRelativeResize="0"/>
          <p:nvPr/>
        </p:nvPicPr>
        <p:blipFill>
          <a:blip r:embed="rId3">
            <a:alphaModFix/>
          </a:blip>
          <a:stretch>
            <a:fillRect/>
          </a:stretch>
        </p:blipFill>
        <p:spPr>
          <a:xfrm>
            <a:off x="5161681" y="1268050"/>
            <a:ext cx="3857968" cy="384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51"/>
          <p:cNvPicPr preferRelativeResize="0"/>
          <p:nvPr/>
        </p:nvPicPr>
        <p:blipFill>
          <a:blip r:embed="rId3">
            <a:alphaModFix/>
          </a:blip>
          <a:stretch>
            <a:fillRect/>
          </a:stretch>
        </p:blipFill>
        <p:spPr>
          <a:xfrm>
            <a:off x="104900" y="912980"/>
            <a:ext cx="8934176" cy="3058200"/>
          </a:xfrm>
          <a:prstGeom prst="rect">
            <a:avLst/>
          </a:prstGeom>
          <a:noFill/>
          <a:ln>
            <a:noFill/>
          </a:ln>
        </p:spPr>
      </p:pic>
      <p:sp>
        <p:nvSpPr>
          <p:cNvPr id="345" name="Google Shape;345;p51"/>
          <p:cNvSpPr txBox="1"/>
          <p:nvPr/>
        </p:nvSpPr>
        <p:spPr>
          <a:xfrm>
            <a:off x="751200" y="3832150"/>
            <a:ext cx="7641600" cy="100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chemeClr val="dk2"/>
                </a:solidFill>
                <a:latin typeface="Roboto"/>
                <a:ea typeface="Roboto"/>
                <a:cs typeface="Roboto"/>
                <a:sym typeface="Roboto"/>
              </a:rPr>
              <a:t>I</a:t>
            </a:r>
            <a:r>
              <a:rPr lang="en">
                <a:solidFill>
                  <a:schemeClr val="dk2"/>
                </a:solidFill>
                <a:latin typeface="Roboto"/>
                <a:ea typeface="Roboto"/>
                <a:cs typeface="Roboto"/>
                <a:sym typeface="Roboto"/>
              </a:rPr>
              <a:t>n general, our simulations showed fewer refugees in camps than the UNHCR measurements for the same day.</a:t>
            </a:r>
            <a:endParaRPr>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Central Africa Republic (CAR) results</a:t>
            </a:r>
            <a:endParaRPr sz="3000"/>
          </a:p>
        </p:txBody>
      </p:sp>
      <p:sp>
        <p:nvSpPr>
          <p:cNvPr id="351" name="Google Shape;351;p52"/>
          <p:cNvSpPr txBox="1"/>
          <p:nvPr>
            <p:ph idx="1" type="body"/>
          </p:nvPr>
        </p:nvSpPr>
        <p:spPr>
          <a:xfrm>
            <a:off x="572125" y="1199675"/>
            <a:ext cx="5091300" cy="32634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50000"/>
              </a:lnSpc>
              <a:spcBef>
                <a:spcPts val="0"/>
              </a:spcBef>
              <a:spcAft>
                <a:spcPts val="0"/>
              </a:spcAft>
              <a:buSzPts val="1400"/>
              <a:buChar char="❏"/>
            </a:pPr>
            <a:r>
              <a:rPr lang="en" sz="1400"/>
              <a:t>P</a:t>
            </a:r>
            <a:r>
              <a:rPr lang="en" sz="1400"/>
              <a:t>redictions closely follow the trends observed in the data for </a:t>
            </a:r>
            <a:r>
              <a:rPr b="1" lang="en" sz="1400"/>
              <a:t>East Congo</a:t>
            </a:r>
            <a:r>
              <a:rPr lang="en" sz="1400"/>
              <a:t> and </a:t>
            </a:r>
            <a:r>
              <a:rPr b="1" lang="en" sz="1400"/>
              <a:t>Adamaoua.</a:t>
            </a:r>
            <a:endParaRPr sz="1400"/>
          </a:p>
          <a:p>
            <a:pPr indent="-317500" lvl="0" marL="457200" rtl="0" algn="l">
              <a:lnSpc>
                <a:spcPct val="150000"/>
              </a:lnSpc>
              <a:spcBef>
                <a:spcPts val="0"/>
              </a:spcBef>
              <a:spcAft>
                <a:spcPts val="0"/>
              </a:spcAft>
              <a:buSzPts val="1400"/>
              <a:buChar char="❏"/>
            </a:pPr>
            <a:r>
              <a:rPr lang="en" sz="1400"/>
              <a:t>T</a:t>
            </a:r>
            <a:r>
              <a:rPr lang="en" sz="1400"/>
              <a:t>otal refugee population was </a:t>
            </a:r>
            <a:endParaRPr sz="1400"/>
          </a:p>
          <a:p>
            <a:pPr indent="-317500" lvl="0" marL="914400" rtl="0" algn="l">
              <a:lnSpc>
                <a:spcPct val="150000"/>
              </a:lnSpc>
              <a:spcBef>
                <a:spcPts val="0"/>
              </a:spcBef>
              <a:spcAft>
                <a:spcPts val="0"/>
              </a:spcAft>
              <a:buSzPts val="1400"/>
              <a:buChar char="-"/>
            </a:pPr>
            <a:r>
              <a:rPr lang="en" sz="1400"/>
              <a:t>underpredicted by ~20% in </a:t>
            </a:r>
            <a:r>
              <a:rPr b="1" lang="en" sz="1400"/>
              <a:t>East Congo</a:t>
            </a:r>
            <a:r>
              <a:rPr lang="en" sz="1400"/>
              <a:t> and </a:t>
            </a:r>
            <a:endParaRPr sz="1400"/>
          </a:p>
          <a:p>
            <a:pPr indent="-317500" lvl="0" marL="914400" rtl="0" algn="l">
              <a:lnSpc>
                <a:spcPct val="150000"/>
              </a:lnSpc>
              <a:spcBef>
                <a:spcPts val="0"/>
              </a:spcBef>
              <a:spcAft>
                <a:spcPts val="0"/>
              </a:spcAft>
              <a:buSzPts val="1400"/>
              <a:buChar char="-"/>
            </a:pPr>
            <a:r>
              <a:rPr lang="en" sz="1400"/>
              <a:t>overpredicted by ~30% in </a:t>
            </a:r>
            <a:r>
              <a:rPr b="1" lang="en" sz="1400"/>
              <a:t>Adamaoua.</a:t>
            </a:r>
            <a:endParaRPr b="1" sz="1400"/>
          </a:p>
          <a:p>
            <a:pPr indent="-317500" lvl="0" marL="457200" rtl="0" algn="l">
              <a:lnSpc>
                <a:spcPct val="150000"/>
              </a:lnSpc>
              <a:spcBef>
                <a:spcPts val="0"/>
              </a:spcBef>
              <a:spcAft>
                <a:spcPts val="0"/>
              </a:spcAft>
              <a:buSzPts val="1400"/>
              <a:buChar char="❏"/>
            </a:pPr>
            <a:r>
              <a:rPr lang="en" sz="1400"/>
              <a:t>The camps in DRC (</a:t>
            </a:r>
            <a:r>
              <a:rPr b="1" lang="en" sz="1400"/>
              <a:t>Inke</a:t>
            </a:r>
            <a:r>
              <a:rPr lang="en" sz="1400"/>
              <a:t>, </a:t>
            </a:r>
            <a:r>
              <a:rPr b="1" lang="en" sz="1400"/>
              <a:t>Mole</a:t>
            </a:r>
            <a:r>
              <a:rPr lang="en" sz="1400"/>
              <a:t>, </a:t>
            </a:r>
            <a:r>
              <a:rPr b="1" lang="en" sz="1400"/>
              <a:t>Boyabu </a:t>
            </a:r>
            <a:r>
              <a:rPr lang="en" sz="1400"/>
              <a:t>and </a:t>
            </a:r>
            <a:r>
              <a:rPr b="1" lang="en" sz="1400"/>
              <a:t>Mboti</a:t>
            </a:r>
            <a:r>
              <a:rPr lang="en" sz="1400"/>
              <a:t>) were subject to border closures between CAR and DRC during simulation day 4 and day 211.</a:t>
            </a:r>
            <a:endParaRPr sz="1400"/>
          </a:p>
          <a:p>
            <a:pPr indent="-317500" lvl="0" marL="457200" rtl="0" algn="l">
              <a:lnSpc>
                <a:spcPct val="150000"/>
              </a:lnSpc>
              <a:spcBef>
                <a:spcPts val="0"/>
              </a:spcBef>
              <a:spcAft>
                <a:spcPts val="0"/>
              </a:spcAft>
              <a:buSzPts val="1400"/>
              <a:buChar char="❏"/>
            </a:pPr>
            <a:r>
              <a:rPr lang="en" sz="1400"/>
              <a:t>Th</a:t>
            </a:r>
            <a:r>
              <a:rPr lang="en" sz="1400"/>
              <a:t>e predicted refugee counts in </a:t>
            </a:r>
            <a:r>
              <a:rPr b="1" lang="en" sz="1400"/>
              <a:t>Amboko, Belom, Dosseye</a:t>
            </a:r>
            <a:r>
              <a:rPr lang="en" sz="1400"/>
              <a:t> and </a:t>
            </a:r>
            <a:r>
              <a:rPr b="1" lang="en" sz="1400"/>
              <a:t>Gondje</a:t>
            </a:r>
            <a:r>
              <a:rPr lang="en" sz="1400"/>
              <a:t> were in close agreement with the data</a:t>
            </a:r>
            <a:endParaRPr sz="1400"/>
          </a:p>
        </p:txBody>
      </p:sp>
      <p:pic>
        <p:nvPicPr>
          <p:cNvPr id="352" name="Google Shape;352;p52"/>
          <p:cNvPicPr preferRelativeResize="0"/>
          <p:nvPr/>
        </p:nvPicPr>
        <p:blipFill>
          <a:blip r:embed="rId3">
            <a:alphaModFix/>
          </a:blip>
          <a:stretch>
            <a:fillRect/>
          </a:stretch>
        </p:blipFill>
        <p:spPr>
          <a:xfrm>
            <a:off x="5742575" y="1141750"/>
            <a:ext cx="3244426" cy="3929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53"/>
          <p:cNvPicPr preferRelativeResize="0"/>
          <p:nvPr/>
        </p:nvPicPr>
        <p:blipFill>
          <a:blip r:embed="rId3">
            <a:alphaModFix/>
          </a:blip>
          <a:stretch>
            <a:fillRect/>
          </a:stretch>
        </p:blipFill>
        <p:spPr>
          <a:xfrm>
            <a:off x="110300" y="869625"/>
            <a:ext cx="8923399" cy="3063650"/>
          </a:xfrm>
          <a:prstGeom prst="rect">
            <a:avLst/>
          </a:prstGeom>
          <a:noFill/>
          <a:ln>
            <a:noFill/>
          </a:ln>
        </p:spPr>
      </p:pic>
      <p:sp>
        <p:nvSpPr>
          <p:cNvPr id="358" name="Google Shape;358;p53"/>
          <p:cNvSpPr txBox="1"/>
          <p:nvPr/>
        </p:nvSpPr>
        <p:spPr>
          <a:xfrm>
            <a:off x="677700" y="3933275"/>
            <a:ext cx="8184900" cy="100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000"/>
              </a:spcBef>
              <a:spcAft>
                <a:spcPts val="0"/>
              </a:spcAft>
              <a:buNone/>
            </a:pPr>
            <a:r>
              <a:rPr lang="en">
                <a:solidFill>
                  <a:schemeClr val="dk2"/>
                </a:solidFill>
                <a:latin typeface="Roboto"/>
                <a:ea typeface="Roboto"/>
                <a:cs typeface="Roboto"/>
                <a:sym typeface="Roboto"/>
              </a:rPr>
              <a:t>In general, the mismatch in the number of refugees in CAR remains relatively small, while the averaged relative difference fluctuates around 0.3.</a:t>
            </a:r>
            <a:endParaRPr>
              <a:solidFill>
                <a:schemeClr val="dk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Mali results</a:t>
            </a:r>
            <a:endParaRPr sz="3000"/>
          </a:p>
        </p:txBody>
      </p:sp>
      <p:sp>
        <p:nvSpPr>
          <p:cNvPr id="364" name="Google Shape;364;p54"/>
          <p:cNvSpPr txBox="1"/>
          <p:nvPr>
            <p:ph idx="1" type="body"/>
          </p:nvPr>
        </p:nvSpPr>
        <p:spPr>
          <a:xfrm>
            <a:off x="538225" y="1215600"/>
            <a:ext cx="5226300" cy="32634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50000"/>
              </a:lnSpc>
              <a:spcBef>
                <a:spcPts val="0"/>
              </a:spcBef>
              <a:spcAft>
                <a:spcPts val="0"/>
              </a:spcAft>
              <a:buSzPts val="1400"/>
              <a:buChar char="❏"/>
            </a:pPr>
            <a:r>
              <a:rPr lang="en" sz="1400"/>
              <a:t>Our simulation results are in close agreement with the data for the two largest camps (</a:t>
            </a:r>
            <a:r>
              <a:rPr b="1" lang="en" sz="1400"/>
              <a:t>Mbera and Abala</a:t>
            </a:r>
            <a:r>
              <a:rPr lang="en" sz="1400"/>
              <a:t>)</a:t>
            </a:r>
            <a:endParaRPr sz="1400"/>
          </a:p>
          <a:p>
            <a:pPr indent="-317500" lvl="0" marL="457200" marR="0" rtl="0" algn="l">
              <a:lnSpc>
                <a:spcPct val="150000"/>
              </a:lnSpc>
              <a:spcBef>
                <a:spcPts val="0"/>
              </a:spcBef>
              <a:spcAft>
                <a:spcPts val="0"/>
              </a:spcAft>
              <a:buSzPts val="1400"/>
              <a:buChar char="❏"/>
            </a:pPr>
            <a:r>
              <a:rPr lang="en" sz="1400"/>
              <a:t>The maximum differences here are </a:t>
            </a:r>
            <a:endParaRPr sz="1400"/>
          </a:p>
          <a:p>
            <a:pPr indent="-317500" lvl="0" marL="914400" marR="0" rtl="0" algn="l">
              <a:lnSpc>
                <a:spcPct val="150000"/>
              </a:lnSpc>
              <a:spcBef>
                <a:spcPts val="0"/>
              </a:spcBef>
              <a:spcAft>
                <a:spcPts val="0"/>
              </a:spcAft>
              <a:buSzPts val="1400"/>
              <a:buChar char="-"/>
            </a:pPr>
            <a:r>
              <a:rPr lang="en" sz="1400"/>
              <a:t>underprediction of ~18% for </a:t>
            </a:r>
            <a:r>
              <a:rPr b="1" lang="en" sz="1400"/>
              <a:t>Mbera </a:t>
            </a:r>
            <a:r>
              <a:rPr lang="en" sz="1400"/>
              <a:t>around day 135</a:t>
            </a:r>
            <a:endParaRPr sz="1400"/>
          </a:p>
          <a:p>
            <a:pPr indent="-317500" lvl="0" marL="914400" marR="0" rtl="0" algn="l">
              <a:lnSpc>
                <a:spcPct val="150000"/>
              </a:lnSpc>
              <a:spcBef>
                <a:spcPts val="0"/>
              </a:spcBef>
              <a:spcAft>
                <a:spcPts val="0"/>
              </a:spcAft>
              <a:buSzPts val="1400"/>
              <a:buChar char="-"/>
            </a:pPr>
            <a:r>
              <a:rPr lang="en" sz="1400"/>
              <a:t>overprediction of ~60% for </a:t>
            </a:r>
            <a:r>
              <a:rPr b="1" lang="en" sz="1400"/>
              <a:t>Abala</a:t>
            </a:r>
            <a:r>
              <a:rPr lang="en" sz="1400"/>
              <a:t> around day 160</a:t>
            </a:r>
            <a:endParaRPr sz="1400"/>
          </a:p>
          <a:p>
            <a:pPr indent="-317500" lvl="0" marL="457200" marR="0" rtl="0" algn="l">
              <a:lnSpc>
                <a:spcPct val="150000"/>
              </a:lnSpc>
              <a:spcBef>
                <a:spcPts val="0"/>
              </a:spcBef>
              <a:spcAft>
                <a:spcPts val="0"/>
              </a:spcAft>
              <a:buSzPts val="1400"/>
              <a:buChar char="❏"/>
            </a:pPr>
            <a:r>
              <a:rPr lang="en" sz="1400"/>
              <a:t>The simulation predicted a fast-paced growth of refugee population for both </a:t>
            </a:r>
            <a:r>
              <a:rPr b="1" lang="en" sz="1400"/>
              <a:t>Mentao and Bobo-Dioulasso,</a:t>
            </a:r>
            <a:r>
              <a:rPr lang="en" sz="1400"/>
              <a:t> while the data features a sudden spike in refugee arrivals</a:t>
            </a:r>
            <a:endParaRPr sz="1400"/>
          </a:p>
          <a:p>
            <a:pPr indent="-317500" lvl="0" marL="457200" marR="0" rtl="0" algn="l">
              <a:lnSpc>
                <a:spcPct val="150000"/>
              </a:lnSpc>
              <a:spcBef>
                <a:spcPts val="0"/>
              </a:spcBef>
              <a:spcAft>
                <a:spcPts val="0"/>
              </a:spcAft>
              <a:buSzPts val="1400"/>
              <a:buChar char="❏"/>
            </a:pPr>
            <a:r>
              <a:rPr lang="en" sz="1400"/>
              <a:t>The simulation predictions for</a:t>
            </a:r>
            <a:r>
              <a:rPr b="1" lang="en" sz="1400"/>
              <a:t> Mangaize</a:t>
            </a:r>
            <a:r>
              <a:rPr lang="en" sz="1400"/>
              <a:t> in Niger are in line with the data, though slightly higher.</a:t>
            </a:r>
            <a:endParaRPr sz="1400"/>
          </a:p>
          <a:p>
            <a:pPr indent="0" lvl="1" marL="0" rtl="0" algn="l">
              <a:lnSpc>
                <a:spcPct val="90000"/>
              </a:lnSpc>
              <a:spcBef>
                <a:spcPts val="400"/>
              </a:spcBef>
              <a:spcAft>
                <a:spcPts val="1600"/>
              </a:spcAft>
              <a:buClr>
                <a:schemeClr val="dk1"/>
              </a:buClr>
              <a:buSzPts val="1800"/>
              <a:buFont typeface="Noto Sans Symbols"/>
              <a:buNone/>
            </a:pPr>
            <a:r>
              <a:t/>
            </a:r>
            <a:endParaRPr sz="1400"/>
          </a:p>
        </p:txBody>
      </p:sp>
      <p:pic>
        <p:nvPicPr>
          <p:cNvPr id="365" name="Google Shape;365;p54"/>
          <p:cNvPicPr preferRelativeResize="0"/>
          <p:nvPr/>
        </p:nvPicPr>
        <p:blipFill>
          <a:blip r:embed="rId3">
            <a:alphaModFix/>
          </a:blip>
          <a:stretch>
            <a:fillRect/>
          </a:stretch>
        </p:blipFill>
        <p:spPr>
          <a:xfrm>
            <a:off x="5764575" y="1136475"/>
            <a:ext cx="3154601" cy="39309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675" y="798600"/>
            <a:ext cx="8590500" cy="3546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7200">
                <a:latin typeface="Roboto"/>
                <a:ea typeface="Roboto"/>
                <a:cs typeface="Roboto"/>
                <a:sym typeface="Roboto"/>
              </a:rPr>
              <a:t>Flee migration model basics</a:t>
            </a:r>
            <a:endParaRPr sz="7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55"/>
          <p:cNvPicPr preferRelativeResize="0"/>
          <p:nvPr/>
        </p:nvPicPr>
        <p:blipFill>
          <a:blip r:embed="rId3">
            <a:alphaModFix/>
          </a:blip>
          <a:stretch>
            <a:fillRect/>
          </a:stretch>
        </p:blipFill>
        <p:spPr>
          <a:xfrm>
            <a:off x="94363" y="839800"/>
            <a:ext cx="8955274" cy="3107200"/>
          </a:xfrm>
          <a:prstGeom prst="rect">
            <a:avLst/>
          </a:prstGeom>
          <a:noFill/>
          <a:ln>
            <a:noFill/>
          </a:ln>
        </p:spPr>
      </p:pic>
      <p:sp>
        <p:nvSpPr>
          <p:cNvPr id="371" name="Google Shape;371;p55"/>
          <p:cNvSpPr txBox="1"/>
          <p:nvPr/>
        </p:nvSpPr>
        <p:spPr>
          <a:xfrm>
            <a:off x="516750" y="3947000"/>
            <a:ext cx="8110500" cy="621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2"/>
                </a:solidFill>
                <a:latin typeface="Roboto"/>
                <a:ea typeface="Roboto"/>
                <a:cs typeface="Roboto"/>
                <a:sym typeface="Roboto"/>
              </a:rPr>
              <a:t>T</a:t>
            </a:r>
            <a:r>
              <a:rPr lang="en">
                <a:solidFill>
                  <a:schemeClr val="dk2"/>
                </a:solidFill>
                <a:latin typeface="Roboto"/>
                <a:ea typeface="Roboto"/>
                <a:cs typeface="Roboto"/>
                <a:sym typeface="Roboto"/>
              </a:rPr>
              <a:t>he</a:t>
            </a:r>
            <a:r>
              <a:rPr lang="en" sz="900"/>
              <a:t> </a:t>
            </a:r>
            <a:r>
              <a:rPr lang="en">
                <a:solidFill>
                  <a:schemeClr val="dk2"/>
                </a:solidFill>
                <a:latin typeface="Roboto"/>
                <a:ea typeface="Roboto"/>
                <a:cs typeface="Roboto"/>
                <a:sym typeface="Roboto"/>
              </a:rPr>
              <a:t>number of refugees in camps in the simulation is relatively close to the reported number, and the averaged relative difference remains relatively constant.</a:t>
            </a:r>
            <a:endParaRPr>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675" y="798600"/>
            <a:ext cx="8518500" cy="3546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6600">
                <a:solidFill>
                  <a:schemeClr val="dk2"/>
                </a:solidFill>
                <a:latin typeface="Roboto"/>
                <a:ea typeface="Roboto"/>
                <a:cs typeface="Roboto"/>
                <a:sym typeface="Roboto"/>
              </a:rPr>
              <a:t>Discuss in groups: How to use Flee for the Ethiopian context</a:t>
            </a:r>
            <a:endParaRPr sz="66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Flee for the Ethiopian context</a:t>
            </a:r>
            <a:endParaRPr sz="3000"/>
          </a:p>
        </p:txBody>
      </p:sp>
      <p:sp>
        <p:nvSpPr>
          <p:cNvPr id="382" name="Google Shape;382;p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1000"/>
              </a:spcBef>
              <a:spcAft>
                <a:spcPts val="0"/>
              </a:spcAft>
              <a:buSzPts val="1600"/>
              <a:buChar char="❏"/>
            </a:pPr>
            <a:r>
              <a:rPr lang="en" sz="1600"/>
              <a:t>Make group of 5 members.</a:t>
            </a:r>
            <a:endParaRPr sz="1600"/>
          </a:p>
          <a:p>
            <a:pPr indent="-330200" lvl="0" marL="457200" rtl="0" algn="l">
              <a:lnSpc>
                <a:spcPct val="150000"/>
              </a:lnSpc>
              <a:spcBef>
                <a:spcPts val="0"/>
              </a:spcBef>
              <a:spcAft>
                <a:spcPts val="0"/>
              </a:spcAft>
              <a:buSzPts val="1600"/>
              <a:buChar char="❏"/>
            </a:pPr>
            <a:r>
              <a:rPr lang="en" sz="1600"/>
              <a:t>Nominate group rapporter.</a:t>
            </a:r>
            <a:endParaRPr sz="1600"/>
          </a:p>
          <a:p>
            <a:pPr indent="-330200" lvl="0" marL="457200" rtl="0" algn="l">
              <a:lnSpc>
                <a:spcPct val="150000"/>
              </a:lnSpc>
              <a:spcBef>
                <a:spcPts val="0"/>
              </a:spcBef>
              <a:spcAft>
                <a:spcPts val="0"/>
              </a:spcAft>
              <a:buSzPts val="1600"/>
              <a:buChar char="❏"/>
            </a:pPr>
            <a:r>
              <a:rPr lang="en" sz="1600"/>
              <a:t>Use the following starting points (but not only) relating to Flee.</a:t>
            </a:r>
            <a:endParaRPr sz="1600"/>
          </a:p>
          <a:p>
            <a:pPr indent="-330200" lvl="0" marL="457200" rtl="0" algn="l">
              <a:lnSpc>
                <a:spcPct val="150000"/>
              </a:lnSpc>
              <a:spcBef>
                <a:spcPts val="0"/>
              </a:spcBef>
              <a:spcAft>
                <a:spcPts val="0"/>
              </a:spcAft>
              <a:buSzPts val="1600"/>
              <a:buChar char="❏"/>
            </a:pPr>
            <a:r>
              <a:rPr lang="en" sz="1600"/>
              <a:t>Carry-on discussion for 15 minutes.</a:t>
            </a:r>
            <a:endParaRPr sz="1600"/>
          </a:p>
          <a:p>
            <a:pPr indent="-330200" lvl="0" marL="457200" rtl="0" algn="l">
              <a:lnSpc>
                <a:spcPct val="150000"/>
              </a:lnSpc>
              <a:spcBef>
                <a:spcPts val="0"/>
              </a:spcBef>
              <a:spcAft>
                <a:spcPts val="0"/>
              </a:spcAft>
              <a:buSzPts val="1600"/>
              <a:buChar char="❏"/>
            </a:pPr>
            <a:r>
              <a:rPr lang="en" sz="1600"/>
              <a:t>Write down the agreed upon points on sticky notes.</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Flee for the Ethiopian context</a:t>
            </a:r>
            <a:endParaRPr sz="3000"/>
          </a:p>
        </p:txBody>
      </p:sp>
      <p:sp>
        <p:nvSpPr>
          <p:cNvPr id="388" name="Google Shape;388;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000"/>
              </a:spcBef>
              <a:spcAft>
                <a:spcPts val="0"/>
              </a:spcAft>
              <a:buNone/>
            </a:pPr>
            <a:r>
              <a:rPr lang="en" sz="1600"/>
              <a:t>Flee to infer/predict migration from neighbouring countries and internal displacement?</a:t>
            </a:r>
            <a:endParaRPr sz="1600"/>
          </a:p>
          <a:p>
            <a:pPr indent="0" lvl="0" marL="0" rtl="0" algn="l">
              <a:lnSpc>
                <a:spcPct val="115000"/>
              </a:lnSpc>
              <a:spcBef>
                <a:spcPts val="1000"/>
              </a:spcBef>
              <a:spcAft>
                <a:spcPts val="0"/>
              </a:spcAft>
              <a:buNone/>
            </a:pPr>
            <a:r>
              <a:rPr b="1" lang="en" sz="1600"/>
              <a:t>Migration from neighbouring countries</a:t>
            </a:r>
            <a:endParaRPr b="1" sz="1600"/>
          </a:p>
          <a:p>
            <a:pPr indent="-165100" lvl="1" marL="520700" rtl="0" algn="l">
              <a:lnSpc>
                <a:spcPct val="115000"/>
              </a:lnSpc>
              <a:spcBef>
                <a:spcPts val="1000"/>
              </a:spcBef>
              <a:spcAft>
                <a:spcPts val="0"/>
              </a:spcAft>
              <a:buClr>
                <a:schemeClr val="dk1"/>
              </a:buClr>
              <a:buSzPts val="1600"/>
              <a:buFont typeface="Noto Sans Symbols"/>
              <a:buChar char="❏"/>
            </a:pPr>
            <a:r>
              <a:rPr lang="en" sz="1600"/>
              <a:t>What factors influence the movement? Landscape, weather, culture, etc.?</a:t>
            </a:r>
            <a:endParaRPr sz="1600"/>
          </a:p>
          <a:p>
            <a:pPr indent="-165100" lvl="1" marL="520700" rtl="0" algn="l">
              <a:lnSpc>
                <a:spcPct val="115000"/>
              </a:lnSpc>
              <a:spcBef>
                <a:spcPts val="1000"/>
              </a:spcBef>
              <a:spcAft>
                <a:spcPts val="0"/>
              </a:spcAft>
              <a:buClr>
                <a:schemeClr val="dk1"/>
              </a:buClr>
              <a:buSzPts val="1600"/>
              <a:buFont typeface="Noto Sans Symbols"/>
              <a:buChar char="❏"/>
            </a:pPr>
            <a:r>
              <a:rPr lang="en" sz="1600"/>
              <a:t>Are there links between (conflict/push) locations and camps?</a:t>
            </a:r>
            <a:endParaRPr sz="1600"/>
          </a:p>
          <a:p>
            <a:pPr indent="0" lvl="0" marL="0" rtl="0" algn="l">
              <a:lnSpc>
                <a:spcPct val="115000"/>
              </a:lnSpc>
              <a:spcBef>
                <a:spcPts val="1000"/>
              </a:spcBef>
              <a:spcAft>
                <a:spcPts val="0"/>
              </a:spcAft>
              <a:buNone/>
            </a:pPr>
            <a:r>
              <a:rPr b="1" lang="en" sz="1600"/>
              <a:t>Internal displacement</a:t>
            </a:r>
            <a:endParaRPr b="1" sz="1600"/>
          </a:p>
          <a:p>
            <a:pPr indent="-165100" lvl="1" marL="520700" rtl="0" algn="l">
              <a:lnSpc>
                <a:spcPct val="115000"/>
              </a:lnSpc>
              <a:spcBef>
                <a:spcPts val="1000"/>
              </a:spcBef>
              <a:spcAft>
                <a:spcPts val="0"/>
              </a:spcAft>
              <a:buClr>
                <a:schemeClr val="dk1"/>
              </a:buClr>
              <a:buSzPts val="1600"/>
              <a:buFont typeface="Noto Sans Symbols"/>
              <a:buChar char="❏"/>
            </a:pPr>
            <a:r>
              <a:rPr lang="en" sz="1600"/>
              <a:t>What are the push/pull factors?</a:t>
            </a:r>
            <a:endParaRPr sz="1600"/>
          </a:p>
          <a:p>
            <a:pPr indent="-165100" lvl="1" marL="520700" rtl="0" algn="l">
              <a:lnSpc>
                <a:spcPct val="115000"/>
              </a:lnSpc>
              <a:spcBef>
                <a:spcPts val="1000"/>
              </a:spcBef>
              <a:spcAft>
                <a:spcPts val="0"/>
              </a:spcAft>
              <a:buClr>
                <a:schemeClr val="dk1"/>
              </a:buClr>
              <a:buSzPts val="1600"/>
              <a:buFont typeface="Noto Sans Symbols"/>
              <a:buChar char="❏"/>
            </a:pPr>
            <a:r>
              <a:rPr lang="en" sz="1600"/>
              <a:t>What factors influence the direction of movement? </a:t>
            </a:r>
            <a:endParaRPr sz="1600"/>
          </a:p>
          <a:p>
            <a:pPr indent="-165100" lvl="1" marL="520700" rtl="0" algn="l">
              <a:lnSpc>
                <a:spcPct val="115000"/>
              </a:lnSpc>
              <a:spcBef>
                <a:spcPts val="1000"/>
              </a:spcBef>
              <a:spcAft>
                <a:spcPts val="1600"/>
              </a:spcAft>
              <a:buClr>
                <a:schemeClr val="dk1"/>
              </a:buClr>
              <a:buSzPts val="1600"/>
              <a:buFont typeface="Noto Sans Symbols"/>
              <a:buChar char="❏"/>
            </a:pPr>
            <a:r>
              <a:rPr lang="en" sz="1600"/>
              <a:t>Are there links between conflict locations and camps?</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675" y="798600"/>
            <a:ext cx="8518500" cy="3546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600">
                <a:solidFill>
                  <a:schemeClr val="dk2"/>
                </a:solidFill>
                <a:latin typeface="Roboto"/>
                <a:ea typeface="Roboto"/>
                <a:cs typeface="Roboto"/>
                <a:sym typeface="Roboto"/>
              </a:rPr>
              <a:t>Classical Discussion: </a:t>
            </a:r>
            <a:endParaRPr sz="66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 sz="6600">
                <a:solidFill>
                  <a:schemeClr val="dk2"/>
                </a:solidFill>
                <a:latin typeface="Roboto"/>
                <a:ea typeface="Roboto"/>
                <a:cs typeface="Roboto"/>
                <a:sym typeface="Roboto"/>
              </a:rPr>
              <a:t>How to use Flee for the Ethiopian context</a:t>
            </a:r>
            <a:endParaRPr sz="6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Flee for the Ethiopian context</a:t>
            </a:r>
            <a:endParaRPr sz="3000"/>
          </a:p>
        </p:txBody>
      </p:sp>
      <p:sp>
        <p:nvSpPr>
          <p:cNvPr id="399" name="Google Shape;399;p6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1000"/>
              </a:spcBef>
              <a:spcAft>
                <a:spcPts val="0"/>
              </a:spcAft>
              <a:buSzPts val="1600"/>
              <a:buChar char="❏"/>
            </a:pPr>
            <a:r>
              <a:rPr lang="en" sz="1600"/>
              <a:t>General discussion for 10 minutes</a:t>
            </a:r>
            <a:endParaRPr sz="1600"/>
          </a:p>
          <a:p>
            <a:pPr indent="-330200" lvl="0" marL="457200" rtl="0" algn="l">
              <a:lnSpc>
                <a:spcPct val="150000"/>
              </a:lnSpc>
              <a:spcBef>
                <a:spcPts val="0"/>
              </a:spcBef>
              <a:spcAft>
                <a:spcPts val="0"/>
              </a:spcAft>
              <a:buSzPts val="1600"/>
              <a:buChar char="❏"/>
            </a:pPr>
            <a:r>
              <a:rPr lang="en" sz="1600"/>
              <a:t>Groups rejoin and rapporter stick the notes on a common board.</a:t>
            </a:r>
            <a:endParaRPr sz="1600"/>
          </a:p>
          <a:p>
            <a:pPr indent="-330200" lvl="0" marL="457200" rtl="0" algn="l">
              <a:lnSpc>
                <a:spcPct val="150000"/>
              </a:lnSpc>
              <a:spcBef>
                <a:spcPts val="0"/>
              </a:spcBef>
              <a:spcAft>
                <a:spcPts val="0"/>
              </a:spcAft>
              <a:buSzPts val="1600"/>
              <a:buChar char="❏"/>
            </a:pPr>
            <a:r>
              <a:rPr lang="en" sz="1600"/>
              <a:t>Rapporteurs</a:t>
            </a:r>
            <a:r>
              <a:rPr lang="en" sz="1600"/>
              <a:t> give explanations on the sticky notes.</a:t>
            </a:r>
            <a:endParaRPr sz="1600"/>
          </a:p>
          <a:p>
            <a:pPr indent="-330200" lvl="0" marL="457200" rtl="0" algn="l">
              <a:lnSpc>
                <a:spcPct val="150000"/>
              </a:lnSpc>
              <a:spcBef>
                <a:spcPts val="0"/>
              </a:spcBef>
              <a:spcAft>
                <a:spcPts val="0"/>
              </a:spcAft>
              <a:buSzPts val="1600"/>
              <a:buChar char="❏"/>
            </a:pPr>
            <a:r>
              <a:rPr lang="en" sz="1600"/>
              <a:t>Session chair summarizes the points.</a:t>
            </a:r>
            <a:endParaRPr sz="1600"/>
          </a:p>
          <a:p>
            <a:pPr indent="-330200" lvl="0" marL="457200" rtl="0" algn="l">
              <a:lnSpc>
                <a:spcPct val="150000"/>
              </a:lnSpc>
              <a:spcBef>
                <a:spcPts val="0"/>
              </a:spcBef>
              <a:spcAft>
                <a:spcPts val="0"/>
              </a:spcAft>
              <a:buSzPts val="1600"/>
              <a:buChar char="❏"/>
            </a:pPr>
            <a:r>
              <a:rPr lang="en" sz="1600"/>
              <a:t>The way forward noted.</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311675" y="798600"/>
            <a:ext cx="8518500" cy="3546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600">
                <a:solidFill>
                  <a:schemeClr val="dk2"/>
                </a:solidFill>
                <a:latin typeface="Roboto"/>
                <a:ea typeface="Roboto"/>
                <a:cs typeface="Roboto"/>
                <a:sym typeface="Roboto"/>
              </a:rPr>
              <a:t>Using Flee for specific situations</a:t>
            </a:r>
            <a:endParaRPr sz="6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Procedure</a:t>
            </a:r>
            <a:endParaRPr sz="3000"/>
          </a:p>
        </p:txBody>
      </p:sp>
      <p:sp>
        <p:nvSpPr>
          <p:cNvPr id="410" name="Google Shape;410;p6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rtl="0" algn="l">
              <a:spcBef>
                <a:spcPts val="1000"/>
              </a:spcBef>
              <a:spcAft>
                <a:spcPts val="0"/>
              </a:spcAft>
              <a:buNone/>
            </a:pPr>
            <a:r>
              <a:t/>
            </a:r>
            <a:endParaRPr sz="1600"/>
          </a:p>
          <a:p>
            <a:pPr indent="-190500" lvl="1" marL="520700" rtl="0" algn="l">
              <a:lnSpc>
                <a:spcPct val="100000"/>
              </a:lnSpc>
              <a:spcBef>
                <a:spcPts val="1000"/>
              </a:spcBef>
              <a:spcAft>
                <a:spcPts val="0"/>
              </a:spcAft>
              <a:buSzPts val="1600"/>
              <a:buChar char="✔"/>
            </a:pPr>
            <a:r>
              <a:rPr lang="en" sz="1600">
                <a:solidFill>
                  <a:srgbClr val="666666"/>
                </a:solidFill>
              </a:rPr>
              <a:t>Select a conflict scenario (country) and simulation (conflict) period</a:t>
            </a:r>
            <a:endParaRPr sz="1600"/>
          </a:p>
          <a:p>
            <a:pPr indent="-190500" lvl="1" marL="520700" rtl="0" algn="l">
              <a:lnSpc>
                <a:spcPct val="100000"/>
              </a:lnSpc>
              <a:spcBef>
                <a:spcPts val="1000"/>
              </a:spcBef>
              <a:spcAft>
                <a:spcPts val="0"/>
              </a:spcAft>
              <a:buClr>
                <a:schemeClr val="dk1"/>
              </a:buClr>
              <a:buSzPts val="1600"/>
              <a:buChar char="✔"/>
            </a:pPr>
            <a:r>
              <a:rPr lang="en" sz="1600"/>
              <a:t>Obtaining data sources (e.g., conflict data)</a:t>
            </a:r>
            <a:endParaRPr sz="1600"/>
          </a:p>
          <a:p>
            <a:pPr indent="-190500" lvl="1" marL="520700" rtl="0" algn="l">
              <a:lnSpc>
                <a:spcPct val="100000"/>
              </a:lnSpc>
              <a:spcBef>
                <a:spcPts val="1000"/>
              </a:spcBef>
              <a:spcAft>
                <a:spcPts val="0"/>
              </a:spcAft>
              <a:buSzPts val="1600"/>
              <a:buChar char="✔"/>
            </a:pPr>
            <a:r>
              <a:rPr lang="en" sz="1600"/>
              <a:t>Format</a:t>
            </a:r>
            <a:endParaRPr sz="1600"/>
          </a:p>
          <a:p>
            <a:pPr indent="-190500" lvl="1" marL="520700" rtl="0" algn="l">
              <a:lnSpc>
                <a:spcPct val="100000"/>
              </a:lnSpc>
              <a:spcBef>
                <a:spcPts val="1000"/>
              </a:spcBef>
              <a:spcAft>
                <a:spcPts val="0"/>
              </a:spcAft>
              <a:buSzPts val="1600"/>
              <a:buChar char="✔"/>
            </a:pPr>
            <a:r>
              <a:rPr lang="en" sz="1600"/>
              <a:t>Run simulations </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63"/>
          <p:cNvPicPr preferRelativeResize="0"/>
          <p:nvPr/>
        </p:nvPicPr>
        <p:blipFill>
          <a:blip r:embed="rId3">
            <a:alphaModFix/>
          </a:blip>
          <a:stretch>
            <a:fillRect/>
          </a:stretch>
        </p:blipFill>
        <p:spPr>
          <a:xfrm>
            <a:off x="22475" y="61950"/>
            <a:ext cx="9121527" cy="4979224"/>
          </a:xfrm>
          <a:prstGeom prst="rect">
            <a:avLst/>
          </a:prstGeom>
          <a:noFill/>
          <a:ln>
            <a:noFill/>
          </a:ln>
        </p:spPr>
      </p:pic>
      <p:sp>
        <p:nvSpPr>
          <p:cNvPr id="417" name="Google Shape;417;p63"/>
          <p:cNvSpPr/>
          <p:nvPr/>
        </p:nvSpPr>
        <p:spPr>
          <a:xfrm>
            <a:off x="33727" y="4766873"/>
            <a:ext cx="1518000" cy="320400"/>
          </a:xfrm>
          <a:prstGeom prst="ellipse">
            <a:avLst/>
          </a:prstGeom>
          <a:noFill/>
          <a:ln cap="flat" cmpd="sng" w="539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8" name="Google Shape;418;p63"/>
          <p:cNvSpPr/>
          <p:nvPr/>
        </p:nvSpPr>
        <p:spPr>
          <a:xfrm>
            <a:off x="101600" y="282675"/>
            <a:ext cx="2282100" cy="904200"/>
          </a:xfrm>
          <a:prstGeom prst="ellipse">
            <a:avLst/>
          </a:prstGeom>
          <a:noFill/>
          <a:ln cap="flat" cmpd="sng" w="539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p6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420" name="Google Shape;420;p63"/>
          <p:cNvSpPr/>
          <p:nvPr/>
        </p:nvSpPr>
        <p:spPr>
          <a:xfrm>
            <a:off x="3029625" y="4744025"/>
            <a:ext cx="1587600" cy="320400"/>
          </a:xfrm>
          <a:prstGeom prst="ellipse">
            <a:avLst/>
          </a:prstGeom>
          <a:noFill/>
          <a:ln cap="flat" cmpd="sng" w="539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2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2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pic>
        <p:nvPicPr>
          <p:cNvPr id="426" name="Google Shape;426;p64"/>
          <p:cNvPicPr preferRelativeResize="0"/>
          <p:nvPr/>
        </p:nvPicPr>
        <p:blipFill>
          <a:blip r:embed="rId3">
            <a:alphaModFix/>
          </a:blip>
          <a:stretch>
            <a:fillRect/>
          </a:stretch>
        </p:blipFill>
        <p:spPr>
          <a:xfrm>
            <a:off x="1213500" y="1627825"/>
            <a:ext cx="6716999" cy="3442575"/>
          </a:xfrm>
          <a:prstGeom prst="rect">
            <a:avLst/>
          </a:prstGeom>
          <a:noFill/>
          <a:ln>
            <a:noFill/>
          </a:ln>
        </p:spPr>
      </p:pic>
      <p:sp>
        <p:nvSpPr>
          <p:cNvPr id="427" name="Google Shape;427;p64"/>
          <p:cNvSpPr txBox="1"/>
          <p:nvPr/>
        </p:nvSpPr>
        <p:spPr>
          <a:xfrm>
            <a:off x="5198700" y="4663575"/>
            <a:ext cx="31665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3000">
                <a:solidFill>
                  <a:srgbClr val="0C343D"/>
                </a:solidFill>
                <a:latin typeface="Merriweather"/>
                <a:ea typeface="Merriweather"/>
                <a:cs typeface="Merriweather"/>
                <a:sym typeface="Merriweather"/>
              </a:rPr>
              <a:t>Select a conflict scenario</a:t>
            </a:r>
            <a:endParaRPr sz="3000">
              <a:solidFill>
                <a:srgbClr val="0C343D"/>
              </a:solidFill>
              <a:latin typeface="Merriweather"/>
              <a:ea typeface="Merriweather"/>
              <a:cs typeface="Merriweather"/>
              <a:sym typeface="Merriweather"/>
            </a:endParaRPr>
          </a:p>
        </p:txBody>
      </p:sp>
      <p:sp>
        <p:nvSpPr>
          <p:cNvPr id="429" name="Google Shape;429;p64"/>
          <p:cNvSpPr txBox="1"/>
          <p:nvPr>
            <p:ph idx="1" type="body"/>
          </p:nvPr>
        </p:nvSpPr>
        <p:spPr>
          <a:xfrm>
            <a:off x="628650" y="1268050"/>
            <a:ext cx="8392200" cy="5142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600">
                <a:solidFill>
                  <a:srgbClr val="666666"/>
                </a:solidFill>
                <a:highlight>
                  <a:schemeClr val="lt1"/>
                </a:highlight>
                <a:latin typeface="Roboto"/>
                <a:ea typeface="Roboto"/>
                <a:cs typeface="Roboto"/>
                <a:sym typeface="Roboto"/>
              </a:rPr>
              <a:t>United Nations High Commissioner for Refugees (UNHCR)</a:t>
            </a:r>
            <a:r>
              <a:rPr lang="en" sz="1600">
                <a:solidFill>
                  <a:srgbClr val="666666"/>
                </a:solidFill>
                <a:highlight>
                  <a:schemeClr val="lt1"/>
                </a:highlight>
              </a:rPr>
              <a:t>: </a:t>
            </a:r>
            <a:r>
              <a:rPr lang="en" sz="1400" u="sng">
                <a:solidFill>
                  <a:schemeClr val="accent5"/>
                </a:solidFill>
                <a:latin typeface="Arial"/>
                <a:ea typeface="Arial"/>
                <a:cs typeface="Arial"/>
                <a:sym typeface="Arial"/>
                <a:hlinkClick r:id="rId4"/>
              </a:rPr>
              <a:t>https://data2.unhcr.org/en/situations</a:t>
            </a:r>
            <a:r>
              <a:rPr lang="en" sz="1400" u="sng">
                <a:solidFill>
                  <a:schemeClr val="accent5"/>
                </a:solidFill>
                <a:latin typeface="Arial"/>
                <a:ea typeface="Arial"/>
                <a:cs typeface="Arial"/>
                <a:sym typeface="Arial"/>
              </a:rPr>
              <a:t> </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666666"/>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Agent-based modelling</a:t>
            </a:r>
            <a:endParaRPr sz="3000"/>
          </a:p>
        </p:txBody>
      </p:sp>
      <p:sp>
        <p:nvSpPr>
          <p:cNvPr id="169" name="Google Shape;169;p29"/>
          <p:cNvSpPr txBox="1"/>
          <p:nvPr>
            <p:ph idx="1" type="body"/>
          </p:nvPr>
        </p:nvSpPr>
        <p:spPr>
          <a:xfrm>
            <a:off x="628650" y="1268050"/>
            <a:ext cx="8001600" cy="35730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0"/>
              </a:spcBef>
              <a:spcAft>
                <a:spcPts val="0"/>
              </a:spcAft>
              <a:buSzPts val="1600"/>
              <a:buChar char="❏"/>
            </a:pPr>
            <a:r>
              <a:rPr lang="en" sz="1600"/>
              <a:t>A computational approach used to model complex systems. </a:t>
            </a:r>
            <a:endParaRPr sz="1600"/>
          </a:p>
          <a:p>
            <a:pPr indent="-330200" lvl="0" marL="457200" rtl="0" algn="l">
              <a:lnSpc>
                <a:spcPct val="115000"/>
              </a:lnSpc>
              <a:spcBef>
                <a:spcPts val="1000"/>
              </a:spcBef>
              <a:spcAft>
                <a:spcPts val="0"/>
              </a:spcAft>
              <a:buSzPts val="1600"/>
              <a:buChar char="❏"/>
            </a:pPr>
            <a:r>
              <a:rPr lang="en" sz="1600"/>
              <a:t>Models how agents and their environment vary across time and space</a:t>
            </a:r>
            <a:endParaRPr sz="1600"/>
          </a:p>
          <a:p>
            <a:pPr indent="-330200" lvl="0" marL="457200" rtl="0" algn="l">
              <a:lnSpc>
                <a:spcPct val="115000"/>
              </a:lnSpc>
              <a:spcBef>
                <a:spcPts val="1000"/>
              </a:spcBef>
              <a:spcAft>
                <a:spcPts val="0"/>
              </a:spcAft>
              <a:buSzPts val="1600"/>
              <a:buChar char="❏"/>
            </a:pPr>
            <a:r>
              <a:rPr lang="en" sz="1600"/>
              <a:t>It consists of agents that represent animals, humans, organisations or any other types of entities interacting with each other and within their environment</a:t>
            </a:r>
            <a:endParaRPr sz="1600"/>
          </a:p>
          <a:p>
            <a:pPr indent="-330200" lvl="0" marL="457200" rtl="0" algn="l">
              <a:lnSpc>
                <a:spcPct val="115000"/>
              </a:lnSpc>
              <a:spcBef>
                <a:spcPts val="1000"/>
              </a:spcBef>
              <a:spcAft>
                <a:spcPts val="0"/>
              </a:spcAft>
              <a:buSzPts val="1600"/>
              <a:buChar char="❏"/>
            </a:pPr>
            <a:r>
              <a:rPr lang="en" sz="1600"/>
              <a:t>There is no consensus on the exact definition of the term agent</a:t>
            </a:r>
            <a:endParaRPr sz="1600"/>
          </a:p>
          <a:p>
            <a:pPr indent="-330200" lvl="0" marL="457200" rtl="0" algn="l">
              <a:lnSpc>
                <a:spcPct val="115000"/>
              </a:lnSpc>
              <a:spcBef>
                <a:spcPts val="1000"/>
              </a:spcBef>
              <a:spcAft>
                <a:spcPts val="0"/>
              </a:spcAft>
              <a:buSzPts val="1600"/>
              <a:buChar char="❏"/>
            </a:pPr>
            <a:r>
              <a:rPr lang="en" sz="1600"/>
              <a:t>However, agents are autonomous and often unique, meaning that each agent is distinct in terms of attributes, behaviour, size and location</a:t>
            </a:r>
            <a:endParaRPr sz="1600"/>
          </a:p>
          <a:p>
            <a:pPr indent="-330200" lvl="0" marL="457200" rtl="0" algn="l">
              <a:lnSpc>
                <a:spcPct val="115000"/>
              </a:lnSpc>
              <a:spcBef>
                <a:spcPts val="1000"/>
              </a:spcBef>
              <a:spcAft>
                <a:spcPts val="0"/>
              </a:spcAft>
              <a:buSzPts val="1600"/>
              <a:buChar char="❏"/>
            </a:pPr>
            <a:r>
              <a:rPr lang="en" sz="1600"/>
              <a:t>Suitable for modelling active objects in relation to time, event or behaviour. </a:t>
            </a:r>
            <a:endParaRPr sz="1600"/>
          </a:p>
          <a:p>
            <a:pPr indent="0" lvl="0" marL="457200" rtl="0" algn="l">
              <a:spcBef>
                <a:spcPts val="1000"/>
              </a:spcBef>
              <a:spcAft>
                <a:spcPts val="1000"/>
              </a:spcAft>
              <a:buNone/>
            </a:pPr>
            <a:r>
              <a:t/>
            </a:r>
            <a:endParaRPr sz="1600"/>
          </a:p>
        </p:txBody>
      </p:sp>
      <p:pic>
        <p:nvPicPr>
          <p:cNvPr id="170" name="Google Shape;170;p29"/>
          <p:cNvPicPr preferRelativeResize="0"/>
          <p:nvPr/>
        </p:nvPicPr>
        <p:blipFill>
          <a:blip r:embed="rId3">
            <a:alphaModFix/>
          </a:blip>
          <a:stretch>
            <a:fillRect/>
          </a:stretch>
        </p:blipFill>
        <p:spPr>
          <a:xfrm>
            <a:off x="6492750" y="0"/>
            <a:ext cx="2651250" cy="16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5"/>
          <p:cNvSpPr txBox="1"/>
          <p:nvPr/>
        </p:nvSpPr>
        <p:spPr>
          <a:xfrm>
            <a:off x="5198700" y="4663575"/>
            <a:ext cx="31665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3000">
                <a:solidFill>
                  <a:srgbClr val="0C343D"/>
                </a:solidFill>
                <a:latin typeface="Merriweather"/>
                <a:ea typeface="Merriweather"/>
                <a:cs typeface="Merriweather"/>
                <a:sym typeface="Merriweather"/>
              </a:rPr>
              <a:t>Select simulation period</a:t>
            </a:r>
            <a:endParaRPr sz="3000">
              <a:solidFill>
                <a:srgbClr val="0C343D"/>
              </a:solidFill>
              <a:latin typeface="Merriweather"/>
              <a:ea typeface="Merriweather"/>
              <a:cs typeface="Merriweather"/>
              <a:sym typeface="Merriweather"/>
            </a:endParaRPr>
          </a:p>
        </p:txBody>
      </p:sp>
      <p:pic>
        <p:nvPicPr>
          <p:cNvPr id="437" name="Google Shape;437;p65"/>
          <p:cNvPicPr preferRelativeResize="0"/>
          <p:nvPr/>
        </p:nvPicPr>
        <p:blipFill>
          <a:blip r:embed="rId3">
            <a:alphaModFix/>
          </a:blip>
          <a:stretch>
            <a:fillRect/>
          </a:stretch>
        </p:blipFill>
        <p:spPr>
          <a:xfrm>
            <a:off x="1820000" y="1096375"/>
            <a:ext cx="5545250" cy="4047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Obtaining data sources</a:t>
            </a:r>
            <a:endParaRPr sz="3000"/>
          </a:p>
        </p:txBody>
      </p:sp>
      <p:sp>
        <p:nvSpPr>
          <p:cNvPr id="443" name="Google Shape;443;p66"/>
          <p:cNvSpPr txBox="1"/>
          <p:nvPr>
            <p:ph idx="1" type="body"/>
          </p:nvPr>
        </p:nvSpPr>
        <p:spPr>
          <a:xfrm>
            <a:off x="628650" y="1268050"/>
            <a:ext cx="8088000" cy="3263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400"/>
              </a:spcBef>
              <a:spcAft>
                <a:spcPts val="0"/>
              </a:spcAft>
              <a:buNone/>
            </a:pPr>
            <a:r>
              <a:rPr lang="en" sz="1600">
                <a:solidFill>
                  <a:srgbClr val="666666"/>
                </a:solidFill>
                <a:highlight>
                  <a:schemeClr val="lt1"/>
                </a:highlight>
                <a:latin typeface="Roboto"/>
                <a:ea typeface="Roboto"/>
                <a:cs typeface="Roboto"/>
                <a:sym typeface="Roboto"/>
              </a:rPr>
              <a:t>Armed Conflict Location &amp; Event Data Project (ACLED</a:t>
            </a:r>
            <a:r>
              <a:rPr lang="en" sz="1600">
                <a:solidFill>
                  <a:srgbClr val="666666"/>
                </a:solidFill>
                <a:highlight>
                  <a:schemeClr val="lt1"/>
                </a:highlight>
              </a:rPr>
              <a:t>): </a:t>
            </a:r>
            <a:r>
              <a:rPr lang="en" sz="1400" u="sng">
                <a:solidFill>
                  <a:schemeClr val="accent5"/>
                </a:solidFill>
                <a:latin typeface="Arial"/>
                <a:ea typeface="Arial"/>
                <a:cs typeface="Arial"/>
                <a:sym typeface="Arial"/>
                <a:hlinkClick r:id="rId3"/>
              </a:rPr>
              <a:t>https://www.acleddata.com/data/</a:t>
            </a:r>
            <a:endParaRPr sz="1400"/>
          </a:p>
        </p:txBody>
      </p:sp>
      <p:pic>
        <p:nvPicPr>
          <p:cNvPr id="444" name="Google Shape;444;p66"/>
          <p:cNvPicPr preferRelativeResize="0"/>
          <p:nvPr/>
        </p:nvPicPr>
        <p:blipFill>
          <a:blip r:embed="rId4">
            <a:alphaModFix/>
          </a:blip>
          <a:stretch>
            <a:fillRect/>
          </a:stretch>
        </p:blipFill>
        <p:spPr>
          <a:xfrm>
            <a:off x="1873525" y="1627825"/>
            <a:ext cx="5396950" cy="3515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7"/>
          <p:cNvSpPr/>
          <p:nvPr/>
        </p:nvSpPr>
        <p:spPr>
          <a:xfrm>
            <a:off x="0" y="1210225"/>
            <a:ext cx="9144000" cy="39333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ACLED data format</a:t>
            </a:r>
            <a:endParaRPr sz="3000"/>
          </a:p>
        </p:txBody>
      </p:sp>
      <p:pic>
        <p:nvPicPr>
          <p:cNvPr id="451" name="Google Shape;451;p67"/>
          <p:cNvPicPr preferRelativeResize="0"/>
          <p:nvPr/>
        </p:nvPicPr>
        <p:blipFill>
          <a:blip r:embed="rId3">
            <a:alphaModFix/>
          </a:blip>
          <a:stretch>
            <a:fillRect/>
          </a:stretch>
        </p:blipFill>
        <p:spPr>
          <a:xfrm>
            <a:off x="1139800" y="1239150"/>
            <a:ext cx="6864408" cy="3875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8"/>
          <p:cNvSpPr/>
          <p:nvPr/>
        </p:nvSpPr>
        <p:spPr>
          <a:xfrm>
            <a:off x="0" y="1210225"/>
            <a:ext cx="9144000" cy="39333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ACLED data format (cont.)</a:t>
            </a:r>
            <a:endParaRPr sz="3000"/>
          </a:p>
        </p:txBody>
      </p:sp>
      <p:pic>
        <p:nvPicPr>
          <p:cNvPr id="458" name="Google Shape;458;p68"/>
          <p:cNvPicPr preferRelativeResize="0"/>
          <p:nvPr/>
        </p:nvPicPr>
        <p:blipFill>
          <a:blip r:embed="rId3">
            <a:alphaModFix/>
          </a:blip>
          <a:stretch>
            <a:fillRect/>
          </a:stretch>
        </p:blipFill>
        <p:spPr>
          <a:xfrm>
            <a:off x="1949319" y="1239150"/>
            <a:ext cx="5245368" cy="3875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Formatting conflict data</a:t>
            </a:r>
            <a:endParaRPr sz="3000"/>
          </a:p>
        </p:txBody>
      </p:sp>
      <p:sp>
        <p:nvSpPr>
          <p:cNvPr id="464" name="Google Shape;464;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1000"/>
              </a:spcBef>
              <a:spcAft>
                <a:spcPts val="0"/>
              </a:spcAft>
              <a:buClr>
                <a:srgbClr val="666666"/>
              </a:buClr>
              <a:buSzPts val="1600"/>
              <a:buChar char="❏"/>
            </a:pPr>
            <a:r>
              <a:rPr lang="en" sz="1600">
                <a:solidFill>
                  <a:srgbClr val="666666"/>
                </a:solidFill>
                <a:highlight>
                  <a:srgbClr val="FFFFFF"/>
                </a:highlight>
              </a:rPr>
              <a:t>Remove unrequired columns</a:t>
            </a:r>
            <a:endParaRPr sz="1600"/>
          </a:p>
          <a:p>
            <a:pPr indent="-330200" lvl="0" marL="457200" rtl="0" algn="l">
              <a:lnSpc>
                <a:spcPct val="150000"/>
              </a:lnSpc>
              <a:spcBef>
                <a:spcPts val="0"/>
              </a:spcBef>
              <a:spcAft>
                <a:spcPts val="0"/>
              </a:spcAft>
              <a:buClr>
                <a:srgbClr val="666666"/>
              </a:buClr>
              <a:buSzPts val="1600"/>
              <a:buChar char="❏"/>
            </a:pPr>
            <a:r>
              <a:rPr lang="en" sz="1600">
                <a:solidFill>
                  <a:srgbClr val="666666"/>
                </a:solidFill>
                <a:highlight>
                  <a:srgbClr val="FFFFFF"/>
                </a:highlight>
              </a:rPr>
              <a:t>Revise YEAR column and target chosen simulation period of conflict scenario</a:t>
            </a:r>
            <a:endParaRPr sz="1600"/>
          </a:p>
          <a:p>
            <a:pPr indent="-330200" lvl="0" marL="457200" rtl="0" algn="l">
              <a:lnSpc>
                <a:spcPct val="150000"/>
              </a:lnSpc>
              <a:spcBef>
                <a:spcPts val="0"/>
              </a:spcBef>
              <a:spcAft>
                <a:spcPts val="0"/>
              </a:spcAft>
              <a:buSzPts val="1600"/>
              <a:buChar char="❏"/>
            </a:pPr>
            <a:r>
              <a:rPr lang="en" sz="1600">
                <a:solidFill>
                  <a:srgbClr val="666666"/>
                </a:solidFill>
                <a:highlight>
                  <a:srgbClr val="FFFFFF"/>
                </a:highlight>
              </a:rPr>
              <a:t>EVENT_TYPE column has 8 different variations </a:t>
            </a:r>
            <a:endParaRPr sz="1600">
              <a:solidFill>
                <a:srgbClr val="666666"/>
              </a:solidFill>
              <a:highlight>
                <a:srgbClr val="FFFFFF"/>
              </a:highlight>
            </a:endParaRPr>
          </a:p>
          <a:p>
            <a:pPr indent="-330200" lvl="0" marL="457200" rtl="0" algn="l">
              <a:lnSpc>
                <a:spcPct val="150000"/>
              </a:lnSpc>
              <a:spcBef>
                <a:spcPts val="0"/>
              </a:spcBef>
              <a:spcAft>
                <a:spcPts val="0"/>
              </a:spcAft>
              <a:buSzPts val="1600"/>
              <a:buChar char="❏"/>
            </a:pPr>
            <a:r>
              <a:rPr lang="en" sz="1600">
                <a:solidFill>
                  <a:srgbClr val="666666"/>
                </a:solidFill>
                <a:highlight>
                  <a:srgbClr val="FFFFFF"/>
                </a:highlight>
              </a:rPr>
              <a:t>Use 3 variations of BATTLE: </a:t>
            </a:r>
            <a:r>
              <a:rPr b="1" lang="en" sz="1600">
                <a:solidFill>
                  <a:srgbClr val="24292E"/>
                </a:solidFill>
              </a:rPr>
              <a:t>No change of territory</a:t>
            </a:r>
            <a:r>
              <a:rPr lang="en" sz="1600">
                <a:solidFill>
                  <a:srgbClr val="24292E"/>
                </a:solidFill>
              </a:rPr>
              <a:t>, </a:t>
            </a:r>
            <a:r>
              <a:rPr b="1" lang="en" sz="1600">
                <a:solidFill>
                  <a:srgbClr val="24292E"/>
                </a:solidFill>
              </a:rPr>
              <a:t>Government regains territory</a:t>
            </a:r>
            <a:r>
              <a:rPr lang="en" sz="1600">
                <a:solidFill>
                  <a:srgbClr val="24292E"/>
                </a:solidFill>
              </a:rPr>
              <a:t>, </a:t>
            </a:r>
            <a:r>
              <a:rPr b="1" lang="en" sz="1600">
                <a:solidFill>
                  <a:srgbClr val="24292E"/>
                </a:solidFill>
              </a:rPr>
              <a:t>Non-state actor overtakes territory</a:t>
            </a:r>
            <a:endParaRPr sz="1600"/>
          </a:p>
          <a:p>
            <a:pPr indent="-330200" lvl="0" marL="457200" rtl="0" algn="l">
              <a:lnSpc>
                <a:spcPct val="150000"/>
              </a:lnSpc>
              <a:spcBef>
                <a:spcPts val="0"/>
              </a:spcBef>
              <a:spcAft>
                <a:spcPts val="0"/>
              </a:spcAft>
              <a:buClr>
                <a:srgbClr val="666666"/>
              </a:buClr>
              <a:buSzPts val="1600"/>
              <a:buChar char="❏"/>
            </a:pPr>
            <a:r>
              <a:rPr lang="en" sz="1600">
                <a:solidFill>
                  <a:srgbClr val="666666"/>
                </a:solidFill>
                <a:highlight>
                  <a:srgbClr val="FFFFFF"/>
                </a:highlight>
              </a:rPr>
              <a:t>From FATALITIES column and remove fatalities that are equal to 0</a:t>
            </a:r>
            <a:endParaRPr sz="1600"/>
          </a:p>
          <a:p>
            <a:pPr indent="-330200" lvl="0" marL="457200" rtl="0" algn="l">
              <a:lnSpc>
                <a:spcPct val="150000"/>
              </a:lnSpc>
              <a:spcBef>
                <a:spcPts val="0"/>
              </a:spcBef>
              <a:spcAft>
                <a:spcPts val="0"/>
              </a:spcAft>
              <a:buClr>
                <a:srgbClr val="666666"/>
              </a:buClr>
              <a:buSzPts val="1600"/>
              <a:buChar char="❏"/>
            </a:pPr>
            <a:r>
              <a:rPr lang="en" sz="1600">
                <a:solidFill>
                  <a:srgbClr val="666666"/>
                </a:solidFill>
                <a:highlight>
                  <a:srgbClr val="FFFFFF"/>
                </a:highlight>
              </a:rPr>
              <a:t>To identify conflict locations for simulation, choose the first occurrence of each location but exclude syndicated (repeated) locations.</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a:t>
            </a:r>
            <a:r>
              <a:rPr lang="en" sz="3000"/>
              <a:t>tructure of data sources for simulation</a:t>
            </a:r>
            <a:endParaRPr sz="3000"/>
          </a:p>
        </p:txBody>
      </p:sp>
      <p:sp>
        <p:nvSpPr>
          <p:cNvPr id="470" name="Google Shape;470;p70"/>
          <p:cNvSpPr txBox="1"/>
          <p:nvPr>
            <p:ph idx="1" type="body"/>
          </p:nvPr>
        </p:nvSpPr>
        <p:spPr>
          <a:xfrm>
            <a:off x="628650" y="1369226"/>
            <a:ext cx="8102400" cy="35364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800"/>
              </a:spcBef>
              <a:spcAft>
                <a:spcPts val="0"/>
              </a:spcAft>
              <a:buNone/>
            </a:pPr>
            <a:r>
              <a:rPr b="1" lang="en" sz="1600"/>
              <a:t>                                                          l</a:t>
            </a:r>
            <a:r>
              <a:rPr b="1" lang="en" sz="1600"/>
              <a:t>ocations.csv</a:t>
            </a:r>
            <a:endParaRPr b="1" sz="1600"/>
          </a:p>
          <a:p>
            <a:pPr indent="0" lvl="0" marL="0" rtl="0" algn="l">
              <a:lnSpc>
                <a:spcPct val="115000"/>
              </a:lnSpc>
              <a:spcBef>
                <a:spcPts val="800"/>
              </a:spcBef>
              <a:spcAft>
                <a:spcPts val="0"/>
              </a:spcAft>
              <a:buNone/>
            </a:pPr>
            <a:r>
              <a:rPr lang="en" sz="1600"/>
              <a:t>Fill population/capacity from</a:t>
            </a:r>
            <a:endParaRPr sz="1600"/>
          </a:p>
          <a:p>
            <a:pPr indent="-190500" lvl="1" marL="520700" rtl="0" algn="l">
              <a:lnSpc>
                <a:spcPct val="115000"/>
              </a:lnSpc>
              <a:spcBef>
                <a:spcPts val="400"/>
              </a:spcBef>
              <a:spcAft>
                <a:spcPts val="0"/>
              </a:spcAft>
              <a:buSzPts val="1600"/>
              <a:buChar char="✔"/>
            </a:pPr>
            <a:r>
              <a:rPr lang="en" sz="1600"/>
              <a:t>Population distribution</a:t>
            </a:r>
            <a:endParaRPr sz="1600"/>
          </a:p>
          <a:p>
            <a:pPr indent="-190500" lvl="1" marL="520700" rtl="0" algn="l">
              <a:lnSpc>
                <a:spcPct val="115000"/>
              </a:lnSpc>
              <a:spcBef>
                <a:spcPts val="400"/>
              </a:spcBef>
              <a:spcAft>
                <a:spcPts val="0"/>
              </a:spcAft>
              <a:buSzPts val="1600"/>
              <a:buChar char="✔"/>
            </a:pPr>
            <a:r>
              <a:rPr lang="en" sz="1600"/>
              <a:t>Camp capacity</a:t>
            </a:r>
            <a:endParaRPr sz="1600"/>
          </a:p>
          <a:p>
            <a:pPr indent="-190500" lvl="1" marL="520700" rtl="0" algn="l">
              <a:lnSpc>
                <a:spcPct val="115000"/>
              </a:lnSpc>
              <a:spcBef>
                <a:spcPts val="400"/>
              </a:spcBef>
              <a:spcAft>
                <a:spcPts val="0"/>
              </a:spcAft>
              <a:buSzPts val="1600"/>
              <a:buChar char="✔"/>
            </a:pPr>
            <a:r>
              <a:rPr lang="en" sz="1600">
                <a:solidFill>
                  <a:srgbClr val="FF0000"/>
                </a:solidFill>
              </a:rPr>
              <a:t>Refugee data</a:t>
            </a:r>
            <a:endParaRPr sz="1600"/>
          </a:p>
          <a:p>
            <a:pPr indent="0" lvl="0" marL="0" rtl="0" algn="l">
              <a:lnSpc>
                <a:spcPct val="115000"/>
              </a:lnSpc>
              <a:spcBef>
                <a:spcPts val="0"/>
              </a:spcBef>
              <a:spcAft>
                <a:spcPts val="0"/>
              </a:spcAft>
              <a:buNone/>
            </a:pPr>
            <a:r>
              <a:t/>
            </a:r>
            <a:endParaRPr sz="1600">
              <a:solidFill>
                <a:srgbClr val="24292E"/>
              </a:solidFill>
            </a:endParaRPr>
          </a:p>
          <a:p>
            <a:pPr indent="0" lvl="0" marL="0" rtl="0" algn="l">
              <a:lnSpc>
                <a:spcPct val="115000"/>
              </a:lnSpc>
              <a:spcBef>
                <a:spcPts val="0"/>
              </a:spcBef>
              <a:spcAft>
                <a:spcPts val="0"/>
              </a:spcAft>
              <a:buNone/>
            </a:pPr>
            <a:r>
              <a:t/>
            </a:r>
            <a:endParaRPr sz="1600">
              <a:solidFill>
                <a:srgbClr val="24292E"/>
              </a:solidFill>
            </a:endParaRPr>
          </a:p>
          <a:p>
            <a:pPr indent="0" lvl="0" marL="0" rtl="0" algn="l">
              <a:lnSpc>
                <a:spcPct val="115000"/>
              </a:lnSpc>
              <a:spcBef>
                <a:spcPts val="0"/>
              </a:spcBef>
              <a:spcAft>
                <a:spcPts val="0"/>
              </a:spcAft>
              <a:buNone/>
            </a:pPr>
            <a:r>
              <a:rPr lang="en" sz="1600">
                <a:solidFill>
                  <a:srgbClr val="24292E"/>
                </a:solidFill>
              </a:rPr>
              <a:t>Population distributions can be obtained from </a:t>
            </a:r>
            <a:r>
              <a:rPr lang="en" sz="1600" u="sng">
                <a:solidFill>
                  <a:srgbClr val="0366D6"/>
                </a:solidFill>
                <a:hlinkClick r:id="rId3"/>
              </a:rPr>
              <a:t>https://www.citypopulation.de</a:t>
            </a:r>
            <a:r>
              <a:rPr lang="en" sz="1600">
                <a:solidFill>
                  <a:srgbClr val="24292E"/>
                </a:solidFill>
              </a:rPr>
              <a:t> or other </a:t>
            </a:r>
            <a:r>
              <a:rPr lang="en" sz="1600">
                <a:solidFill>
                  <a:srgbClr val="FF0000"/>
                </a:solidFill>
              </a:rPr>
              <a:t>sources</a:t>
            </a:r>
            <a:r>
              <a:rPr lang="en" sz="1600">
                <a:solidFill>
                  <a:srgbClr val="24292E"/>
                </a:solidFill>
              </a:rPr>
              <a:t>.</a:t>
            </a:r>
            <a:endParaRPr sz="1600">
              <a:solidFill>
                <a:srgbClr val="24292E"/>
              </a:solidFill>
            </a:endParaRPr>
          </a:p>
          <a:p>
            <a:pPr indent="0" lvl="0" marL="0" rtl="0" algn="l">
              <a:lnSpc>
                <a:spcPct val="115000"/>
              </a:lnSpc>
              <a:spcBef>
                <a:spcPts val="300"/>
              </a:spcBef>
              <a:spcAft>
                <a:spcPts val="0"/>
              </a:spcAft>
              <a:buNone/>
            </a:pPr>
            <a:r>
              <a:rPr lang="en" sz="1600">
                <a:solidFill>
                  <a:srgbClr val="24292E"/>
                </a:solidFill>
              </a:rPr>
              <a:t>Identify destination locations i.e. camps from </a:t>
            </a:r>
            <a:r>
              <a:rPr lang="en" sz="1600" u="sng">
                <a:solidFill>
                  <a:srgbClr val="0366D6"/>
                </a:solidFill>
                <a:hlinkClick r:id="rId4"/>
              </a:rPr>
              <a:t>UNHCR database</a:t>
            </a:r>
            <a:r>
              <a:rPr lang="en" sz="1600">
                <a:solidFill>
                  <a:srgbClr val="24292E"/>
                </a:solidFill>
              </a:rPr>
              <a:t> and add the information to locations.csv</a:t>
            </a:r>
            <a:endParaRPr sz="1600"/>
          </a:p>
        </p:txBody>
      </p:sp>
      <p:pic>
        <p:nvPicPr>
          <p:cNvPr id="471" name="Google Shape;471;p70"/>
          <p:cNvPicPr preferRelativeResize="0"/>
          <p:nvPr/>
        </p:nvPicPr>
        <p:blipFill>
          <a:blip r:embed="rId5">
            <a:alphaModFix/>
          </a:blip>
          <a:stretch>
            <a:fillRect/>
          </a:stretch>
        </p:blipFill>
        <p:spPr>
          <a:xfrm>
            <a:off x="3804000" y="1773325"/>
            <a:ext cx="5224725" cy="1596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Structure of data sources for simulation</a:t>
            </a:r>
            <a:endParaRPr b="1" sz="3000"/>
          </a:p>
        </p:txBody>
      </p:sp>
      <p:sp>
        <p:nvSpPr>
          <p:cNvPr id="477" name="Google Shape;477;p71"/>
          <p:cNvSpPr txBox="1"/>
          <p:nvPr>
            <p:ph idx="1" type="body"/>
          </p:nvPr>
        </p:nvSpPr>
        <p:spPr>
          <a:xfrm>
            <a:off x="628650" y="1369225"/>
            <a:ext cx="4922700" cy="3263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sz="1600">
                <a:solidFill>
                  <a:srgbClr val="666666"/>
                </a:solidFill>
                <a:highlight>
                  <a:srgbClr val="FFFFFF"/>
                </a:highlight>
              </a:rPr>
              <a:t>Determine main routes through which refugees flee:</a:t>
            </a:r>
            <a:endParaRPr sz="1600"/>
          </a:p>
          <a:p>
            <a:pPr indent="-330200" lvl="0" marL="457200" rtl="0" algn="l">
              <a:lnSpc>
                <a:spcPct val="115000"/>
              </a:lnSpc>
              <a:spcBef>
                <a:spcPts val="800"/>
              </a:spcBef>
              <a:spcAft>
                <a:spcPts val="0"/>
              </a:spcAft>
              <a:buClr>
                <a:srgbClr val="666666"/>
              </a:buClr>
              <a:buSzPts val="1600"/>
              <a:buChar char="❏"/>
            </a:pPr>
            <a:r>
              <a:rPr lang="en" sz="1600">
                <a:solidFill>
                  <a:srgbClr val="666666"/>
                </a:solidFill>
                <a:highlight>
                  <a:srgbClr val="FFFFFF"/>
                </a:highlight>
              </a:rPr>
              <a:t>Identify conflict locations (zones and camps)</a:t>
            </a:r>
            <a:endParaRPr sz="1600">
              <a:solidFill>
                <a:srgbClr val="666666"/>
              </a:solidFill>
              <a:highlight>
                <a:srgbClr val="FFFFFF"/>
              </a:highlight>
            </a:endParaRPr>
          </a:p>
          <a:p>
            <a:pPr indent="-330200" lvl="0" marL="457200" rtl="0" algn="l">
              <a:lnSpc>
                <a:spcPct val="115000"/>
              </a:lnSpc>
              <a:spcBef>
                <a:spcPts val="0"/>
              </a:spcBef>
              <a:spcAft>
                <a:spcPts val="0"/>
              </a:spcAft>
              <a:buSzPts val="1600"/>
              <a:buChar char="❏"/>
            </a:pPr>
            <a:r>
              <a:rPr lang="en" sz="1600">
                <a:solidFill>
                  <a:srgbClr val="666666"/>
                </a:solidFill>
                <a:highlight>
                  <a:srgbClr val="FFFFFF"/>
                </a:highlight>
              </a:rPr>
              <a:t>Use </a:t>
            </a:r>
            <a:r>
              <a:rPr lang="en" sz="1600">
                <a:solidFill>
                  <a:srgbClr val="4A86E8"/>
                </a:solidFill>
                <a:highlight>
                  <a:srgbClr val="FFFFFF"/>
                </a:highlight>
                <a:uFill>
                  <a:noFill/>
                </a:uFill>
                <a:hlinkClick r:id="rId3"/>
              </a:rPr>
              <a:t>http://www.bing.com/maps</a:t>
            </a:r>
            <a:r>
              <a:rPr lang="en" sz="1600">
                <a:solidFill>
                  <a:srgbClr val="666666"/>
                </a:solidFill>
                <a:highlight>
                  <a:srgbClr val="FFFFFF"/>
                </a:highlight>
              </a:rPr>
              <a:t> (or other mapping services)</a:t>
            </a:r>
            <a:endParaRPr sz="1600">
              <a:solidFill>
                <a:srgbClr val="666666"/>
              </a:solidFill>
              <a:highlight>
                <a:srgbClr val="FFFFFF"/>
              </a:highlight>
            </a:endParaRPr>
          </a:p>
          <a:p>
            <a:pPr indent="-330200" lvl="0" marL="457200" rtl="0" algn="l">
              <a:lnSpc>
                <a:spcPct val="115000"/>
              </a:lnSpc>
              <a:spcBef>
                <a:spcPts val="0"/>
              </a:spcBef>
              <a:spcAft>
                <a:spcPts val="0"/>
              </a:spcAft>
              <a:buSzPts val="1600"/>
              <a:buChar char="❏"/>
            </a:pPr>
            <a:r>
              <a:rPr lang="en" sz="1600"/>
              <a:t>Construct network map and create routes.csv</a:t>
            </a:r>
            <a:endParaRPr sz="1600"/>
          </a:p>
          <a:p>
            <a:pPr indent="0" lvl="0" marL="0" rtl="0" algn="l">
              <a:lnSpc>
                <a:spcPct val="115000"/>
              </a:lnSpc>
              <a:spcBef>
                <a:spcPts val="1000"/>
              </a:spcBef>
              <a:spcAft>
                <a:spcPts val="0"/>
              </a:spcAft>
              <a:buNone/>
            </a:pPr>
            <a:r>
              <a:rPr lang="en" sz="1600">
                <a:solidFill>
                  <a:srgbClr val="666666"/>
                </a:solidFill>
                <a:highlight>
                  <a:srgbClr val="FFFFFF"/>
                </a:highlight>
              </a:rPr>
              <a:t>Forced_redirection:</a:t>
            </a:r>
            <a:endParaRPr sz="1600">
              <a:solidFill>
                <a:srgbClr val="666666"/>
              </a:solidFill>
            </a:endParaRPr>
          </a:p>
          <a:p>
            <a:pPr indent="-330200" lvl="0" marL="457200" rtl="0" algn="l">
              <a:lnSpc>
                <a:spcPct val="115000"/>
              </a:lnSpc>
              <a:spcBef>
                <a:spcPts val="1000"/>
              </a:spcBef>
              <a:spcAft>
                <a:spcPts val="0"/>
              </a:spcAft>
              <a:buClr>
                <a:srgbClr val="666666"/>
              </a:buClr>
              <a:buSzPts val="1600"/>
              <a:buChar char="❏"/>
            </a:pPr>
            <a:r>
              <a:rPr lang="en" sz="1600">
                <a:solidFill>
                  <a:srgbClr val="666666"/>
                </a:solidFill>
                <a:highlight>
                  <a:srgbClr val="FFFFFF"/>
                </a:highlight>
              </a:rPr>
              <a:t>0 indicates no redirection</a:t>
            </a:r>
            <a:endParaRPr sz="1600">
              <a:solidFill>
                <a:srgbClr val="24292E"/>
              </a:solidFill>
              <a:highlight>
                <a:srgbClr val="FFFFFF"/>
              </a:highlight>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highlight>
                  <a:srgbClr val="FFFFFF"/>
                </a:highlight>
              </a:rPr>
              <a:t>1 indicates from name2 to name1</a:t>
            </a:r>
            <a:endParaRPr sz="1600">
              <a:solidFill>
                <a:srgbClr val="24292E"/>
              </a:solidFill>
              <a:highlight>
                <a:srgbClr val="FFFFFF"/>
              </a:highlight>
            </a:endParaRPr>
          </a:p>
          <a:p>
            <a:pPr indent="-330200" lvl="0" marL="457200" marR="0" rtl="0" algn="l">
              <a:lnSpc>
                <a:spcPct val="115000"/>
              </a:lnSpc>
              <a:spcBef>
                <a:spcPts val="0"/>
              </a:spcBef>
              <a:spcAft>
                <a:spcPts val="0"/>
              </a:spcAft>
              <a:buClr>
                <a:srgbClr val="666666"/>
              </a:buClr>
              <a:buSzPts val="1600"/>
              <a:buChar char="❏"/>
            </a:pPr>
            <a:r>
              <a:rPr lang="en" sz="1600">
                <a:solidFill>
                  <a:srgbClr val="666666"/>
                </a:solidFill>
                <a:highlight>
                  <a:srgbClr val="FFFFFF"/>
                </a:highlight>
              </a:rPr>
              <a:t>2 indicates from name1 to name2</a:t>
            </a:r>
            <a:endParaRPr sz="1600">
              <a:solidFill>
                <a:srgbClr val="666666"/>
              </a:solidFill>
              <a:highlight>
                <a:srgbClr val="FFFFFF"/>
              </a:highlight>
            </a:endParaRPr>
          </a:p>
        </p:txBody>
      </p:sp>
      <p:pic>
        <p:nvPicPr>
          <p:cNvPr id="478" name="Google Shape;478;p71"/>
          <p:cNvPicPr preferRelativeResize="0"/>
          <p:nvPr/>
        </p:nvPicPr>
        <p:blipFill>
          <a:blip r:embed="rId4">
            <a:alphaModFix/>
          </a:blip>
          <a:stretch>
            <a:fillRect/>
          </a:stretch>
        </p:blipFill>
        <p:spPr>
          <a:xfrm>
            <a:off x="5551250" y="2138325"/>
            <a:ext cx="3592750" cy="2494300"/>
          </a:xfrm>
          <a:prstGeom prst="rect">
            <a:avLst/>
          </a:prstGeom>
          <a:noFill/>
          <a:ln>
            <a:noFill/>
          </a:ln>
        </p:spPr>
      </p:pic>
      <p:sp>
        <p:nvSpPr>
          <p:cNvPr id="479" name="Google Shape;479;p71"/>
          <p:cNvSpPr txBox="1"/>
          <p:nvPr/>
        </p:nvSpPr>
        <p:spPr>
          <a:xfrm>
            <a:off x="6591175" y="1740575"/>
            <a:ext cx="15129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Roboto"/>
                <a:ea typeface="Roboto"/>
                <a:cs typeface="Roboto"/>
                <a:sym typeface="Roboto"/>
              </a:rPr>
              <a:t>routes.csv</a:t>
            </a:r>
            <a:endParaRPr b="1" sz="1600">
              <a:solidFill>
                <a:schemeClr val="lt2"/>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Using Flee for specific situations</a:t>
            </a:r>
            <a:endParaRPr sz="3000"/>
          </a:p>
        </p:txBody>
      </p:sp>
      <p:sp>
        <p:nvSpPr>
          <p:cNvPr id="485" name="Google Shape;485;p72"/>
          <p:cNvSpPr txBox="1"/>
          <p:nvPr>
            <p:ph idx="1" type="body"/>
          </p:nvPr>
        </p:nvSpPr>
        <p:spPr>
          <a:xfrm>
            <a:off x="628650" y="1268044"/>
            <a:ext cx="7886700" cy="32634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1000"/>
              </a:spcBef>
              <a:spcAft>
                <a:spcPts val="0"/>
              </a:spcAft>
              <a:buNone/>
            </a:pPr>
            <a:r>
              <a:rPr lang="en" sz="1400"/>
              <a:t>Camp or border closure events:</a:t>
            </a:r>
            <a:endParaRPr sz="1400">
              <a:solidFill>
                <a:srgbClr val="24292E"/>
              </a:solidFill>
              <a:latin typeface="Arial"/>
              <a:ea typeface="Arial"/>
              <a:cs typeface="Arial"/>
              <a:sym typeface="Arial"/>
            </a:endParaRPr>
          </a:p>
          <a:p>
            <a:pPr indent="-317500" lvl="0" marL="457200" rtl="0" algn="l">
              <a:lnSpc>
                <a:spcPct val="150000"/>
              </a:lnSpc>
              <a:spcBef>
                <a:spcPts val="1000"/>
              </a:spcBef>
              <a:spcAft>
                <a:spcPts val="0"/>
              </a:spcAft>
              <a:buClr>
                <a:srgbClr val="666666"/>
              </a:buClr>
              <a:buSzPts val="1400"/>
              <a:buChar char="❏"/>
            </a:pPr>
            <a:r>
              <a:rPr lang="en" sz="1400">
                <a:solidFill>
                  <a:srgbClr val="666666"/>
                </a:solidFill>
              </a:rPr>
              <a:t>closure_type has 2 values: camp closure or country (referring to border) closure</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closure_start and closure_end are given as integers, counting the number of days after the simulation start. </a:t>
            </a:r>
            <a:endParaRPr sz="1400">
              <a:solidFill>
                <a:srgbClr val="666666"/>
              </a:solidFill>
            </a:endParaRPr>
          </a:p>
          <a:p>
            <a:pPr indent="-317500" lvl="0" marL="457200" rtl="0" algn="l">
              <a:lnSpc>
                <a:spcPct val="150000"/>
              </a:lnSpc>
              <a:spcBef>
                <a:spcPts val="0"/>
              </a:spcBef>
              <a:spcAft>
                <a:spcPts val="0"/>
              </a:spcAft>
              <a:buClr>
                <a:srgbClr val="666666"/>
              </a:buClr>
              <a:buSzPts val="1400"/>
              <a:buChar char="❏"/>
            </a:pPr>
            <a:r>
              <a:rPr lang="en" sz="1400">
                <a:solidFill>
                  <a:srgbClr val="666666"/>
                </a:solidFill>
              </a:rPr>
              <a:t>value of 0 indicates the start, while -1 indicates the end of the simulation.</a:t>
            </a:r>
            <a:endParaRPr sz="1400">
              <a:solidFill>
                <a:srgbClr val="666666"/>
              </a:solidFill>
            </a:endParaRPr>
          </a:p>
        </p:txBody>
      </p:sp>
      <p:pic>
        <p:nvPicPr>
          <p:cNvPr id="486" name="Google Shape;486;p72"/>
          <p:cNvPicPr preferRelativeResize="0"/>
          <p:nvPr/>
        </p:nvPicPr>
        <p:blipFill>
          <a:blip r:embed="rId3">
            <a:alphaModFix/>
          </a:blip>
          <a:stretch>
            <a:fillRect/>
          </a:stretch>
        </p:blipFill>
        <p:spPr>
          <a:xfrm>
            <a:off x="1344600" y="3375676"/>
            <a:ext cx="6454800" cy="1735300"/>
          </a:xfrm>
          <a:prstGeom prst="rect">
            <a:avLst/>
          </a:prstGeom>
          <a:noFill/>
          <a:ln>
            <a:noFill/>
          </a:ln>
        </p:spPr>
      </p:pic>
      <p:sp>
        <p:nvSpPr>
          <p:cNvPr id="487" name="Google Shape;487;p72"/>
          <p:cNvSpPr txBox="1"/>
          <p:nvPr/>
        </p:nvSpPr>
        <p:spPr>
          <a:xfrm>
            <a:off x="3198475" y="2947275"/>
            <a:ext cx="3000000" cy="428400"/>
          </a:xfrm>
          <a:prstGeom prst="rect">
            <a:avLst/>
          </a:prstGeom>
          <a:noFill/>
          <a:ln>
            <a:noFill/>
          </a:ln>
        </p:spPr>
        <p:txBody>
          <a:bodyPr anchorCtr="0" anchor="t" bIns="91425" lIns="91425" spcFirstLastPara="1" rIns="91425" wrap="square" tIns="91425">
            <a:noAutofit/>
          </a:bodyPr>
          <a:lstStyle/>
          <a:p>
            <a:pPr indent="0" lvl="0" marL="520700" rtl="0" algn="l">
              <a:lnSpc>
                <a:spcPct val="90000"/>
              </a:lnSpc>
              <a:spcBef>
                <a:spcPts val="1000"/>
              </a:spcBef>
              <a:spcAft>
                <a:spcPts val="0"/>
              </a:spcAft>
              <a:buNone/>
            </a:pPr>
            <a:r>
              <a:rPr b="1" lang="en" sz="1600">
                <a:solidFill>
                  <a:schemeClr val="dk2"/>
                </a:solidFill>
                <a:latin typeface="Roboto"/>
                <a:ea typeface="Roboto"/>
                <a:cs typeface="Roboto"/>
                <a:sym typeface="Roboto"/>
              </a:rPr>
              <a:t>closures.csv</a:t>
            </a:r>
            <a:endParaRPr b="1" sz="1600">
              <a:solidFill>
                <a:schemeClr val="dk2"/>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Effect of border closure</a:t>
            </a:r>
            <a:endParaRPr/>
          </a:p>
        </p:txBody>
      </p:sp>
      <p:pic>
        <p:nvPicPr>
          <p:cNvPr id="493" name="Google Shape;493;p73"/>
          <p:cNvPicPr preferRelativeResize="0"/>
          <p:nvPr/>
        </p:nvPicPr>
        <p:blipFill>
          <a:blip r:embed="rId3">
            <a:alphaModFix/>
          </a:blip>
          <a:stretch>
            <a:fillRect/>
          </a:stretch>
        </p:blipFill>
        <p:spPr>
          <a:xfrm>
            <a:off x="398150" y="2347750"/>
            <a:ext cx="3999900" cy="2666592"/>
          </a:xfrm>
          <a:prstGeom prst="rect">
            <a:avLst/>
          </a:prstGeom>
          <a:noFill/>
          <a:ln>
            <a:noFill/>
          </a:ln>
        </p:spPr>
      </p:pic>
      <p:sp>
        <p:nvSpPr>
          <p:cNvPr id="494" name="Google Shape;494;p73"/>
          <p:cNvSpPr txBox="1"/>
          <p:nvPr>
            <p:ph idx="1" type="body"/>
          </p:nvPr>
        </p:nvSpPr>
        <p:spPr>
          <a:xfrm>
            <a:off x="398150" y="1933750"/>
            <a:ext cx="3351600" cy="4731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sz="1400">
                <a:solidFill>
                  <a:srgbClr val="434343"/>
                </a:solidFill>
              </a:rPr>
              <a:t>BF border open after 1 month (real).</a:t>
            </a:r>
            <a:endParaRPr sz="1400">
              <a:solidFill>
                <a:srgbClr val="434343"/>
              </a:solidFill>
            </a:endParaRPr>
          </a:p>
        </p:txBody>
      </p:sp>
      <p:sp>
        <p:nvSpPr>
          <p:cNvPr id="495" name="Google Shape;495;p73"/>
          <p:cNvSpPr txBox="1"/>
          <p:nvPr>
            <p:ph idx="4294967295" type="body"/>
          </p:nvPr>
        </p:nvSpPr>
        <p:spPr>
          <a:xfrm>
            <a:off x="4846800" y="1933750"/>
            <a:ext cx="19593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434343"/>
                </a:solidFill>
              </a:rPr>
              <a:t>BF border closed.</a:t>
            </a:r>
            <a:endParaRPr sz="1400">
              <a:solidFill>
                <a:srgbClr val="434343"/>
              </a:solidFill>
            </a:endParaRPr>
          </a:p>
        </p:txBody>
      </p:sp>
      <p:pic>
        <p:nvPicPr>
          <p:cNvPr id="496" name="Google Shape;496;p73"/>
          <p:cNvPicPr preferRelativeResize="0"/>
          <p:nvPr/>
        </p:nvPicPr>
        <p:blipFill>
          <a:blip r:embed="rId4">
            <a:alphaModFix/>
          </a:blip>
          <a:stretch>
            <a:fillRect/>
          </a:stretch>
        </p:blipFill>
        <p:spPr>
          <a:xfrm>
            <a:off x="4846800" y="2347750"/>
            <a:ext cx="3999900" cy="2666592"/>
          </a:xfrm>
          <a:prstGeom prst="rect">
            <a:avLst/>
          </a:prstGeom>
          <a:noFill/>
          <a:ln>
            <a:noFill/>
          </a:ln>
        </p:spPr>
      </p:pic>
      <p:pic>
        <p:nvPicPr>
          <p:cNvPr descr="Northern Mali conflict.svg" id="497" name="Google Shape;497;p73"/>
          <p:cNvPicPr preferRelativeResize="0"/>
          <p:nvPr/>
        </p:nvPicPr>
        <p:blipFill>
          <a:blip r:embed="rId5">
            <a:alphaModFix/>
          </a:blip>
          <a:stretch>
            <a:fillRect/>
          </a:stretch>
        </p:blipFill>
        <p:spPr>
          <a:xfrm>
            <a:off x="6913245" y="70800"/>
            <a:ext cx="2230756" cy="2128675"/>
          </a:xfrm>
          <a:prstGeom prst="rect">
            <a:avLst/>
          </a:prstGeom>
          <a:noFill/>
          <a:ln>
            <a:noFill/>
          </a:ln>
        </p:spPr>
      </p:pic>
      <p:cxnSp>
        <p:nvCxnSpPr>
          <p:cNvPr id="498" name="Google Shape;498;p73"/>
          <p:cNvCxnSpPr/>
          <p:nvPr/>
        </p:nvCxnSpPr>
        <p:spPr>
          <a:xfrm rot="10800000">
            <a:off x="7396475" y="1270425"/>
            <a:ext cx="680100" cy="42600"/>
          </a:xfrm>
          <a:prstGeom prst="straightConnector1">
            <a:avLst/>
          </a:prstGeom>
          <a:noFill/>
          <a:ln cap="flat" cmpd="sng" w="38100">
            <a:solidFill>
              <a:schemeClr val="dk2"/>
            </a:solidFill>
            <a:prstDash val="solid"/>
            <a:round/>
            <a:headEnd len="med" w="med" type="none"/>
            <a:tailEnd len="med" w="med" type="triangle"/>
          </a:ln>
        </p:spPr>
      </p:cxnSp>
      <p:cxnSp>
        <p:nvCxnSpPr>
          <p:cNvPr id="499" name="Google Shape;499;p73"/>
          <p:cNvCxnSpPr/>
          <p:nvPr/>
        </p:nvCxnSpPr>
        <p:spPr>
          <a:xfrm>
            <a:off x="8189925" y="1313025"/>
            <a:ext cx="113100" cy="581100"/>
          </a:xfrm>
          <a:prstGeom prst="straightConnector1">
            <a:avLst/>
          </a:prstGeom>
          <a:noFill/>
          <a:ln cap="flat" cmpd="sng" w="38100">
            <a:solidFill>
              <a:schemeClr val="dk2"/>
            </a:solidFill>
            <a:prstDash val="solid"/>
            <a:round/>
            <a:headEnd len="med" w="med" type="none"/>
            <a:tailEnd len="med" w="med" type="triangle"/>
          </a:ln>
        </p:spPr>
      </p:cxnSp>
      <p:cxnSp>
        <p:nvCxnSpPr>
          <p:cNvPr id="500" name="Google Shape;500;p73"/>
          <p:cNvCxnSpPr/>
          <p:nvPr/>
        </p:nvCxnSpPr>
        <p:spPr>
          <a:xfrm>
            <a:off x="8274950" y="1298875"/>
            <a:ext cx="708600" cy="297600"/>
          </a:xfrm>
          <a:prstGeom prst="straightConnector1">
            <a:avLst/>
          </a:prstGeom>
          <a:noFill/>
          <a:ln cap="flat" cmpd="sng" w="38100">
            <a:solidFill>
              <a:schemeClr val="dk2"/>
            </a:solidFill>
            <a:prstDash val="solid"/>
            <a:round/>
            <a:headEnd len="med" w="med" type="none"/>
            <a:tailEnd len="med" w="med" type="triangle"/>
          </a:ln>
        </p:spPr>
      </p:cxnSp>
      <p:cxnSp>
        <p:nvCxnSpPr>
          <p:cNvPr id="501" name="Google Shape;501;p73"/>
          <p:cNvCxnSpPr/>
          <p:nvPr/>
        </p:nvCxnSpPr>
        <p:spPr>
          <a:xfrm flipH="1" rot="10800000">
            <a:off x="8062400" y="1497250"/>
            <a:ext cx="382500" cy="1842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Structure of data sources for simulation</a:t>
            </a:r>
            <a:endParaRPr sz="3000"/>
          </a:p>
        </p:txBody>
      </p:sp>
      <p:sp>
        <p:nvSpPr>
          <p:cNvPr id="507" name="Google Shape;507;p74"/>
          <p:cNvSpPr txBox="1"/>
          <p:nvPr>
            <p:ph idx="1" type="body"/>
          </p:nvPr>
        </p:nvSpPr>
        <p:spPr>
          <a:xfrm>
            <a:off x="628650" y="1369225"/>
            <a:ext cx="7569300" cy="3263400"/>
          </a:xfrm>
          <a:prstGeom prst="rect">
            <a:avLst/>
          </a:prstGeom>
          <a:noFill/>
          <a:ln>
            <a:noFill/>
          </a:ln>
        </p:spPr>
        <p:txBody>
          <a:bodyPr anchorCtr="0" anchor="t" bIns="34275" lIns="68575" spcFirstLastPara="1" rIns="68575" wrap="square" tIns="34275">
            <a:noAutofit/>
          </a:bodyPr>
          <a:lstStyle/>
          <a:p>
            <a:pPr indent="0" lvl="0" marL="0" rtl="0" algn="l">
              <a:spcBef>
                <a:spcPts val="1000"/>
              </a:spcBef>
              <a:spcAft>
                <a:spcPts val="0"/>
              </a:spcAft>
              <a:buNone/>
            </a:pPr>
            <a:r>
              <a:rPr lang="en" sz="1600"/>
              <a:t>Validation data directory</a:t>
            </a:r>
            <a:endParaRPr sz="1600"/>
          </a:p>
          <a:p>
            <a:pPr indent="-330200" lvl="0" marL="457200" rtl="0" algn="l">
              <a:lnSpc>
                <a:spcPct val="90000"/>
              </a:lnSpc>
              <a:spcBef>
                <a:spcPts val="1000"/>
              </a:spcBef>
              <a:spcAft>
                <a:spcPts val="0"/>
              </a:spcAft>
              <a:buClr>
                <a:srgbClr val="666666"/>
              </a:buClr>
              <a:buSzPts val="1600"/>
              <a:buChar char="❏"/>
            </a:pPr>
            <a:r>
              <a:rPr lang="en" sz="1600">
                <a:solidFill>
                  <a:srgbClr val="666666"/>
                </a:solidFill>
                <a:highlight>
                  <a:srgbClr val="FFFFFF"/>
                </a:highlight>
              </a:rPr>
              <a:t>Create</a:t>
            </a:r>
            <a:r>
              <a:rPr b="1" lang="en" sz="1600">
                <a:solidFill>
                  <a:srgbClr val="666666"/>
                </a:solidFill>
                <a:highlight>
                  <a:srgbClr val="FFFFFF"/>
                </a:highlight>
              </a:rPr>
              <a:t> data_layout.csv</a:t>
            </a:r>
            <a:r>
              <a:rPr lang="en" sz="1600">
                <a:solidFill>
                  <a:srgbClr val="666666"/>
                </a:solidFill>
                <a:highlight>
                  <a:srgbClr val="FFFFFF"/>
                </a:highlight>
              </a:rPr>
              <a:t> file names for each camp/destination locations</a:t>
            </a:r>
            <a:endParaRPr sz="1600">
              <a:solidFill>
                <a:srgbClr val="666666"/>
              </a:solidFill>
            </a:endParaRPr>
          </a:p>
          <a:p>
            <a:pPr indent="0" lvl="0" marL="0" rtl="0" algn="l">
              <a:lnSpc>
                <a:spcPct val="115000"/>
              </a:lnSpc>
              <a:spcBef>
                <a:spcPts val="300"/>
              </a:spcBef>
              <a:spcAft>
                <a:spcPts val="1200"/>
              </a:spcAft>
              <a:buNone/>
            </a:pPr>
            <a:r>
              <a:t/>
            </a:r>
            <a:endParaRPr>
              <a:solidFill>
                <a:srgbClr val="666666"/>
              </a:solidFill>
            </a:endParaRPr>
          </a:p>
        </p:txBody>
      </p:sp>
      <p:pic>
        <p:nvPicPr>
          <p:cNvPr id="508" name="Google Shape;508;p74"/>
          <p:cNvPicPr preferRelativeResize="0"/>
          <p:nvPr/>
        </p:nvPicPr>
        <p:blipFill>
          <a:blip r:embed="rId3">
            <a:alphaModFix/>
          </a:blip>
          <a:stretch>
            <a:fillRect/>
          </a:stretch>
        </p:blipFill>
        <p:spPr>
          <a:xfrm>
            <a:off x="1650013" y="2317250"/>
            <a:ext cx="5843975" cy="1548850"/>
          </a:xfrm>
          <a:prstGeom prst="rect">
            <a:avLst/>
          </a:prstGeom>
          <a:noFill/>
          <a:ln>
            <a:noFill/>
          </a:ln>
        </p:spPr>
      </p:pic>
      <p:pic>
        <p:nvPicPr>
          <p:cNvPr id="509" name="Google Shape;509;p74"/>
          <p:cNvPicPr preferRelativeResize="0"/>
          <p:nvPr/>
        </p:nvPicPr>
        <p:blipFill>
          <a:blip r:embed="rId4">
            <a:alphaModFix/>
          </a:blip>
          <a:stretch>
            <a:fillRect/>
          </a:stretch>
        </p:blipFill>
        <p:spPr>
          <a:xfrm>
            <a:off x="4555262" y="2317250"/>
            <a:ext cx="2995264" cy="2315375"/>
          </a:xfrm>
          <a:prstGeom prst="rect">
            <a:avLst/>
          </a:prstGeom>
          <a:noFill/>
          <a:ln>
            <a:noFill/>
          </a:ln>
        </p:spPr>
      </p:pic>
      <p:pic>
        <p:nvPicPr>
          <p:cNvPr id="510" name="Google Shape;510;p74"/>
          <p:cNvPicPr preferRelativeResize="0"/>
          <p:nvPr/>
        </p:nvPicPr>
        <p:blipFill>
          <a:blip r:embed="rId5">
            <a:alphaModFix/>
          </a:blip>
          <a:stretch>
            <a:fillRect/>
          </a:stretch>
        </p:blipFill>
        <p:spPr>
          <a:xfrm>
            <a:off x="1105925" y="2317250"/>
            <a:ext cx="2823026" cy="231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xit" presetID="10" presetSubtype="0">
                                  <p:stCondLst>
                                    <p:cond delay="0"/>
                                  </p:stCondLst>
                                  <p:childTnLst>
                                    <p:animEffect filter="fade" transition="out">
                                      <p:cBhvr>
                                        <p:cTn dur="1000"/>
                                        <p:tgtEl>
                                          <p:spTgt spid="508"/>
                                        </p:tgtEl>
                                      </p:cBhvr>
                                    </p:animEffect>
                                    <p:set>
                                      <p:cBhvr>
                                        <p:cTn dur="1" fill="hold">
                                          <p:stCondLst>
                                            <p:cond delay="1000"/>
                                          </p:stCondLst>
                                        </p:cTn>
                                        <p:tgtEl>
                                          <p:spTgt spid="5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Agent-based modelling (cont.)</a:t>
            </a:r>
            <a:endParaRPr sz="3000"/>
          </a:p>
        </p:txBody>
      </p:sp>
      <p:pic>
        <p:nvPicPr>
          <p:cNvPr id="176" name="Google Shape;176;p30"/>
          <p:cNvPicPr preferRelativeResize="0"/>
          <p:nvPr/>
        </p:nvPicPr>
        <p:blipFill>
          <a:blip r:embed="rId3">
            <a:alphaModFix/>
          </a:blip>
          <a:stretch>
            <a:fillRect/>
          </a:stretch>
        </p:blipFill>
        <p:spPr>
          <a:xfrm>
            <a:off x="2463675" y="1826200"/>
            <a:ext cx="4504275" cy="2889225"/>
          </a:xfrm>
          <a:prstGeom prst="rect">
            <a:avLst/>
          </a:prstGeom>
          <a:noFill/>
          <a:ln>
            <a:noFill/>
          </a:ln>
        </p:spPr>
      </p:pic>
      <p:sp>
        <p:nvSpPr>
          <p:cNvPr id="177" name="Google Shape;177;p30"/>
          <p:cNvSpPr txBox="1"/>
          <p:nvPr/>
        </p:nvSpPr>
        <p:spPr>
          <a:xfrm>
            <a:off x="1296413" y="4715425"/>
            <a:ext cx="68388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Roboto"/>
                <a:ea typeface="Roboto"/>
                <a:cs typeface="Roboto"/>
                <a:sym typeface="Roboto"/>
              </a:rPr>
              <a:t>Suleimenova, D. (2019) ‘Predicting forced displacement using a generalised and automated agent-based simulation”.</a:t>
            </a:r>
            <a:endParaRPr sz="1000">
              <a:solidFill>
                <a:schemeClr val="dk2"/>
              </a:solidFill>
              <a:latin typeface="Roboto"/>
              <a:ea typeface="Roboto"/>
              <a:cs typeface="Roboto"/>
              <a:sym typeface="Roboto"/>
            </a:endParaRPr>
          </a:p>
        </p:txBody>
      </p:sp>
      <p:sp>
        <p:nvSpPr>
          <p:cNvPr id="178" name="Google Shape;178;p30"/>
          <p:cNvSpPr txBox="1"/>
          <p:nvPr/>
        </p:nvSpPr>
        <p:spPr>
          <a:xfrm>
            <a:off x="628650" y="1268050"/>
            <a:ext cx="7987200" cy="16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Three elements of agent-based models, namely agents, agents’ relationships and</a:t>
            </a:r>
            <a:endParaRPr sz="16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600">
                <a:solidFill>
                  <a:schemeClr val="dk2"/>
                </a:solidFill>
                <a:latin typeface="Roboto"/>
                <a:ea typeface="Roboto"/>
                <a:cs typeface="Roboto"/>
                <a:sym typeface="Roboto"/>
              </a:rPr>
              <a:t>their environment.</a:t>
            </a:r>
            <a:endParaRPr sz="1600">
              <a:solidFill>
                <a:schemeClr val="dk2"/>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Summary of data structures</a:t>
            </a:r>
            <a:endParaRPr sz="3000"/>
          </a:p>
        </p:txBody>
      </p:sp>
      <p:sp>
        <p:nvSpPr>
          <p:cNvPr id="516" name="Google Shape;516;p75"/>
          <p:cNvSpPr txBox="1"/>
          <p:nvPr/>
        </p:nvSpPr>
        <p:spPr>
          <a:xfrm>
            <a:off x="628650" y="1268050"/>
            <a:ext cx="7886700" cy="3875400"/>
          </a:xfrm>
          <a:prstGeom prst="rect">
            <a:avLst/>
          </a:prstGeom>
          <a:solidFill>
            <a:srgbClr val="A5A5A5">
              <a:alpha val="29800"/>
            </a:srgbClr>
          </a:solid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600">
                <a:solidFill>
                  <a:schemeClr val="dk1"/>
                </a:solidFill>
                <a:latin typeface="Calibri"/>
                <a:ea typeface="Calibri"/>
                <a:cs typeface="Calibri"/>
                <a:sym typeface="Calibri"/>
              </a:rPr>
              <a:t>T</a:t>
            </a:r>
            <a:r>
              <a:rPr lang="en" sz="1600">
                <a:solidFill>
                  <a:schemeClr val="dk1"/>
                </a:solidFill>
                <a:latin typeface="Calibri"/>
                <a:ea typeface="Calibri"/>
                <a:cs typeface="Calibri"/>
                <a:sym typeface="Calibri"/>
              </a:rPr>
              <a:t>hree input CSV files: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&lt;your_csv_input_directory&gt;/locations.csv</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&lt;your_csv_input_directory&gt;/routes.csv</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&lt;your_csv_input_directory&gt;/closures.csv</a:t>
            </a:r>
            <a:endParaRPr b="1"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600">
                <a:solidFill>
                  <a:schemeClr val="dk1"/>
                </a:solidFill>
                <a:latin typeface="Calibri"/>
                <a:ea typeface="Calibri"/>
                <a:cs typeface="Calibri"/>
                <a:sym typeface="Calibri"/>
              </a:rPr>
              <a:t>Refugee data to validate against:</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&lt;your_validation_data_directory&gt;/data_layout.csv</a:t>
            </a:r>
            <a:endParaRPr b="1" sz="1600">
              <a:solidFill>
                <a:schemeClr val="dk1"/>
              </a:solidFill>
              <a:latin typeface="Calibri"/>
              <a:ea typeface="Calibri"/>
              <a:cs typeface="Calibri"/>
              <a:sym typeface="Calibri"/>
            </a:endParaRPr>
          </a:p>
          <a:p>
            <a:pPr indent="-330200" lvl="0" marL="457200" marR="1524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&lt;your_validation_data_directory&gt;/&lt;name_of_camp_csv_file&gt;</a:t>
            </a:r>
            <a:endParaRPr b="1"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600">
                <a:solidFill>
                  <a:schemeClr val="dk1"/>
                </a:solidFill>
                <a:latin typeface="Calibri"/>
                <a:ea typeface="Calibri"/>
                <a:cs typeface="Calibri"/>
                <a:sym typeface="Calibri"/>
              </a:rPr>
              <a:t>Run simulation using the CSV files:</a:t>
            </a:r>
            <a:endParaRPr sz="1600">
              <a:solidFill>
                <a:schemeClr val="dk1"/>
              </a:solidFill>
              <a:latin typeface="Calibri"/>
              <a:ea typeface="Calibri"/>
              <a:cs typeface="Calibri"/>
              <a:sym typeface="Calibri"/>
            </a:endParaRPr>
          </a:p>
          <a:p>
            <a:pPr indent="-330200" lvl="0" marL="457200" marR="1524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mkdir -p &lt;output_directory&gt;</a:t>
            </a:r>
            <a:endParaRPr b="1" sz="1600">
              <a:solidFill>
                <a:schemeClr val="dk1"/>
              </a:solidFill>
              <a:latin typeface="Calibri"/>
              <a:ea typeface="Calibri"/>
              <a:cs typeface="Calibri"/>
              <a:sym typeface="Calibri"/>
            </a:endParaRPr>
          </a:p>
          <a:p>
            <a:pPr indent="-330200" lvl="0" marL="457200" marR="1524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python3 run_csv_vanilla.py &lt;your_csv_input_directory&gt; &lt;your_validation_data_directory&gt; &lt;duration in days&gt; &gt; &lt;output_directory&gt;/&lt;output_csv_file&gt;</a:t>
            </a:r>
            <a:endParaRPr b="1" sz="1600">
              <a:solidFill>
                <a:schemeClr val="dk1"/>
              </a:solidFill>
              <a:latin typeface="Calibri"/>
              <a:ea typeface="Calibri"/>
              <a:cs typeface="Calibri"/>
              <a:sym typeface="Calibri"/>
            </a:endParaRPr>
          </a:p>
          <a:p>
            <a:pPr indent="-330200" lvl="0" marL="457200" marR="1524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python3 plot-flee-output.py &lt;output_directory&gt;</a:t>
            </a:r>
            <a:endParaRPr b="1" sz="16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Simulations performed using Flee</a:t>
            </a:r>
            <a:endParaRPr sz="3000"/>
          </a:p>
        </p:txBody>
      </p:sp>
      <p:sp>
        <p:nvSpPr>
          <p:cNvPr id="522" name="Google Shape;522;p7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600">
                <a:solidFill>
                  <a:srgbClr val="434343"/>
                </a:solidFill>
              </a:rPr>
              <a:t>A</a:t>
            </a:r>
            <a:r>
              <a:rPr lang="en" sz="1600">
                <a:solidFill>
                  <a:srgbClr val="434343"/>
                </a:solidFill>
              </a:rPr>
              <a:t>ctive simulations:</a:t>
            </a:r>
            <a:endParaRPr sz="1600">
              <a:solidFill>
                <a:srgbClr val="434343"/>
              </a:solidFill>
            </a:endParaRPr>
          </a:p>
        </p:txBody>
      </p:sp>
      <p:graphicFrame>
        <p:nvGraphicFramePr>
          <p:cNvPr id="523" name="Google Shape;523;p76"/>
          <p:cNvGraphicFramePr/>
          <p:nvPr/>
        </p:nvGraphicFramePr>
        <p:xfrm>
          <a:off x="1593246" y="1756925"/>
          <a:ext cx="3000000" cy="3000000"/>
        </p:xfrm>
        <a:graphic>
          <a:graphicData uri="http://schemas.openxmlformats.org/drawingml/2006/table">
            <a:tbl>
              <a:tblPr>
                <a:noFill/>
                <a:tableStyleId>{A43A0CCA-77F9-416E-8181-75D4D6BAE434}</a:tableStyleId>
              </a:tblPr>
              <a:tblGrid>
                <a:gridCol w="2425850"/>
                <a:gridCol w="3531650"/>
              </a:tblGrid>
              <a:tr h="522725">
                <a:tc>
                  <a:txBody>
                    <a:bodyPr/>
                    <a:lstStyle/>
                    <a:p>
                      <a:pPr indent="0" lvl="0" marL="0" marR="0" rtl="0" algn="l">
                        <a:spcBef>
                          <a:spcPts val="0"/>
                        </a:spcBef>
                        <a:spcAft>
                          <a:spcPts val="0"/>
                        </a:spcAft>
                        <a:buNone/>
                      </a:pPr>
                      <a:r>
                        <a:rPr b="1" lang="en" sz="1600"/>
                        <a:t>Script name</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b="1" lang="en" sz="1600"/>
                        <a:t>What it does</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22725">
                <a:tc>
                  <a:txBody>
                    <a:bodyPr/>
                    <a:lstStyle/>
                    <a:p>
                      <a:pPr indent="0" lvl="0" marL="0" marR="0" rtl="0" algn="l">
                        <a:spcBef>
                          <a:spcPts val="0"/>
                        </a:spcBef>
                        <a:spcAft>
                          <a:spcPts val="0"/>
                        </a:spcAft>
                        <a:buNone/>
                      </a:pPr>
                      <a:r>
                        <a:rPr lang="en" sz="1600"/>
                        <a:t>maliv2.py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 sz="1600"/>
                        <a:t>Mali simulation</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22725">
                <a:tc>
                  <a:txBody>
                    <a:bodyPr/>
                    <a:lstStyle/>
                    <a:p>
                      <a:pPr indent="0" lvl="0" marL="0" marR="0" rtl="0" algn="l">
                        <a:spcBef>
                          <a:spcPts val="0"/>
                        </a:spcBef>
                        <a:spcAft>
                          <a:spcPts val="0"/>
                        </a:spcAft>
                        <a:buNone/>
                      </a:pPr>
                      <a:r>
                        <a:rPr lang="en" sz="1600"/>
                        <a:t>burundi.py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c>
                  <a:txBody>
                    <a:bodyPr/>
                    <a:lstStyle/>
                    <a:p>
                      <a:pPr indent="0" lvl="0" marL="0" marR="0" rtl="0" algn="r">
                        <a:spcBef>
                          <a:spcPts val="0"/>
                        </a:spcBef>
                        <a:spcAft>
                          <a:spcPts val="0"/>
                        </a:spcAft>
                        <a:buNone/>
                      </a:pPr>
                      <a:r>
                        <a:rPr lang="en" sz="1600"/>
                        <a:t>Burundi simulation</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r>
              <a:tr h="522725">
                <a:tc>
                  <a:txBody>
                    <a:bodyPr/>
                    <a:lstStyle/>
                    <a:p>
                      <a:pPr indent="0" lvl="0" marL="0" marR="0" rtl="0" algn="l">
                        <a:spcBef>
                          <a:spcPts val="0"/>
                        </a:spcBef>
                        <a:spcAft>
                          <a:spcPts val="0"/>
                        </a:spcAft>
                        <a:buNone/>
                      </a:pPr>
                      <a:r>
                        <a:rPr lang="en" sz="1600"/>
                        <a:t>car.py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 sz="1600"/>
                        <a:t>CAR simulation</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r h="522725">
                <a:tc>
                  <a:txBody>
                    <a:bodyPr/>
                    <a:lstStyle/>
                    <a:p>
                      <a:pPr indent="0" lvl="0" marL="0" marR="0" rtl="0" algn="l">
                        <a:spcBef>
                          <a:spcPts val="0"/>
                        </a:spcBef>
                        <a:spcAft>
                          <a:spcPts val="0"/>
                        </a:spcAft>
                        <a:buNone/>
                      </a:pPr>
                      <a:r>
                        <a:rPr lang="en" sz="1600"/>
                        <a:t>ssudan-csv.py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c>
                  <a:txBody>
                    <a:bodyPr/>
                    <a:lstStyle/>
                    <a:p>
                      <a:pPr indent="0" lvl="0" marL="0" marR="0" rtl="0" algn="r">
                        <a:spcBef>
                          <a:spcPts val="0"/>
                        </a:spcBef>
                        <a:spcAft>
                          <a:spcPts val="0"/>
                        </a:spcAft>
                        <a:buNone/>
                      </a:pPr>
                      <a:r>
                        <a:rPr lang="en" sz="1600"/>
                        <a:t>South Sudan simulation</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6F8FA"/>
                    </a:solidFill>
                  </a:tcPr>
                </a:tc>
              </a:tr>
              <a:tr h="522725">
                <a:tc>
                  <a:txBody>
                    <a:bodyPr/>
                    <a:lstStyle/>
                    <a:p>
                      <a:pPr indent="0" lvl="0" marL="0" marR="0" rtl="0" algn="l">
                        <a:spcBef>
                          <a:spcPts val="0"/>
                        </a:spcBef>
                        <a:spcAft>
                          <a:spcPts val="0"/>
                        </a:spcAft>
                        <a:buNone/>
                      </a:pPr>
                      <a:r>
                        <a:rPr lang="en" sz="1600"/>
                        <a:t>iraq-idp.py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c>
                  <a:txBody>
                    <a:bodyPr/>
                    <a:lstStyle/>
                    <a:p>
                      <a:pPr indent="0" lvl="0" marL="0" marR="0" rtl="0" algn="r">
                        <a:spcBef>
                          <a:spcPts val="0"/>
                        </a:spcBef>
                        <a:spcAft>
                          <a:spcPts val="0"/>
                        </a:spcAft>
                        <a:buNone/>
                      </a:pPr>
                      <a:r>
                        <a:rPr lang="en" sz="1600"/>
                        <a:t>Iraq simulation (IDPs only)</a:t>
                      </a:r>
                      <a:endParaRPr sz="1600"/>
                    </a:p>
                  </a:txBody>
                  <a:tcPr marT="42875" marB="42875" marR="92875" marL="92875" anchor="ctr">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Simplified simulation of CAR situation</a:t>
            </a:r>
            <a:endParaRPr sz="3000"/>
          </a:p>
        </p:txBody>
      </p:sp>
      <p:sp>
        <p:nvSpPr>
          <p:cNvPr id="529" name="Google Shape;529;p77"/>
          <p:cNvSpPr txBox="1"/>
          <p:nvPr/>
        </p:nvSpPr>
        <p:spPr>
          <a:xfrm>
            <a:off x="628650" y="1268025"/>
            <a:ext cx="8419200" cy="3875400"/>
          </a:xfrm>
          <a:prstGeom prst="rect">
            <a:avLst/>
          </a:prstGeom>
          <a:solidFill>
            <a:srgbClr val="A5A5A5">
              <a:alpha val="29803"/>
            </a:srgbClr>
          </a:solid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1. To run the (simplified) CAR simulation using CSV-based kernel:</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 mkdir </a:t>
            </a:r>
            <a:r>
              <a:rPr b="1" lang="en" sz="1600">
                <a:solidFill>
                  <a:schemeClr val="dk1"/>
                </a:solidFill>
                <a:latin typeface="Roboto"/>
                <a:ea typeface="Roboto"/>
                <a:cs typeface="Roboto"/>
                <a:sym typeface="Roboto"/>
              </a:rPr>
              <a:t>outcar</a:t>
            </a:r>
            <a:endParaRPr b="1"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 </a:t>
            </a:r>
            <a:r>
              <a:rPr lang="en" sz="1300">
                <a:solidFill>
                  <a:schemeClr val="dk1"/>
                </a:solidFill>
                <a:latin typeface="Roboto"/>
                <a:ea typeface="Roboto"/>
                <a:cs typeface="Roboto"/>
                <a:sym typeface="Roboto"/>
              </a:rPr>
              <a:t>python3 </a:t>
            </a:r>
            <a:r>
              <a:rPr b="1" lang="en" sz="1300">
                <a:solidFill>
                  <a:schemeClr val="dk1"/>
                </a:solidFill>
                <a:latin typeface="Roboto"/>
                <a:ea typeface="Roboto"/>
                <a:cs typeface="Roboto"/>
                <a:sym typeface="Roboto"/>
              </a:rPr>
              <a:t>run_csv_vanilla.py examples/car_input_csv source_data/car2014 820 2010-01-01 &gt; outcar/out.csv</a:t>
            </a:r>
            <a:r>
              <a:rPr lang="en" sz="1300">
                <a:solidFill>
                  <a:schemeClr val="dk1"/>
                </a:solidFill>
                <a:latin typeface="Roboto"/>
                <a:ea typeface="Roboto"/>
                <a:cs typeface="Roboto"/>
                <a:sym typeface="Roboto"/>
              </a:rPr>
              <a:t>	</a:t>
            </a:r>
            <a:endParaRPr sz="1300">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The output will be written to outcar/out.csv.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2. To visualize the output data:</a:t>
            </a:r>
            <a:endParaRPr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 python3 </a:t>
            </a:r>
            <a:r>
              <a:rPr b="1" lang="en" sz="1600">
                <a:solidFill>
                  <a:schemeClr val="dk1"/>
                </a:solidFill>
                <a:latin typeface="Roboto"/>
                <a:ea typeface="Roboto"/>
                <a:cs typeface="Roboto"/>
                <a:sym typeface="Roboto"/>
              </a:rPr>
              <a:t>plot-flee-output.py outcar</a:t>
            </a:r>
            <a:endParaRPr b="1" sz="16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The output .png files will then appear in the outcar directory.</a:t>
            </a:r>
            <a:endParaRPr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t/>
            </a:r>
            <a:endParaRPr b="1"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rPr b="1" lang="en" sz="1600">
                <a:solidFill>
                  <a:schemeClr val="dk1"/>
                </a:solidFill>
                <a:latin typeface="Roboto"/>
                <a:ea typeface="Roboto"/>
                <a:cs typeface="Roboto"/>
                <a:sym typeface="Roboto"/>
              </a:rPr>
              <a:t>Run on Anaconda</a:t>
            </a:r>
            <a:endParaRPr b="1" sz="1600">
              <a:solidFill>
                <a:schemeClr val="dk1"/>
              </a:solidFill>
              <a:latin typeface="Roboto"/>
              <a:ea typeface="Roboto"/>
              <a:cs typeface="Roboto"/>
              <a:sym typeface="Roboto"/>
            </a:endParaRPr>
          </a:p>
          <a:p>
            <a:pPr indent="0" lvl="0" marL="0" marR="76200" rtl="0" algn="l">
              <a:lnSpc>
                <a:spcPct val="115000"/>
              </a:lnSpc>
              <a:spcBef>
                <a:spcPts val="0"/>
              </a:spcBef>
              <a:spcAft>
                <a:spcPts val="0"/>
              </a:spcAft>
              <a:buNone/>
            </a:pPr>
            <a:r>
              <a:rPr lang="en" sz="1600">
                <a:solidFill>
                  <a:schemeClr val="dk1"/>
                </a:solidFill>
                <a:latin typeface="Roboto"/>
                <a:ea typeface="Roboto"/>
                <a:cs typeface="Roboto"/>
                <a:sym typeface="Roboto"/>
              </a:rPr>
              <a:t>runfile('run_csv_vanilla.py', args='test_data/test_input_csv test_data/test_input_csv/refugee_data 5 2010-01-01', wdir='D:/Codes/flee/flee-release')</a:t>
            </a:r>
            <a:endParaRPr sz="1600">
              <a:solidFill>
                <a:schemeClr val="dk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Using Flee for specific situations</a:t>
            </a:r>
            <a:endParaRPr sz="3000"/>
          </a:p>
        </p:txBody>
      </p:sp>
      <p:sp>
        <p:nvSpPr>
          <p:cNvPr id="535" name="Google Shape;535;p7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177800" rtl="0" algn="l">
              <a:lnSpc>
                <a:spcPct val="90000"/>
              </a:lnSpc>
              <a:spcBef>
                <a:spcPts val="0"/>
              </a:spcBef>
              <a:spcAft>
                <a:spcPts val="1600"/>
              </a:spcAft>
              <a:buNone/>
            </a:pPr>
            <a:r>
              <a:rPr lang="en" sz="1400"/>
              <a:t>Output #1 – all locations(camps)? for 820 days</a:t>
            </a:r>
            <a:endParaRPr sz="1400"/>
          </a:p>
        </p:txBody>
      </p:sp>
      <p:pic>
        <p:nvPicPr>
          <p:cNvPr id="536" name="Google Shape;536;p78"/>
          <p:cNvPicPr preferRelativeResize="0"/>
          <p:nvPr/>
        </p:nvPicPr>
        <p:blipFill rotWithShape="1">
          <a:blip r:embed="rId3">
            <a:alphaModFix/>
          </a:blip>
          <a:srcRect b="0" l="0" r="0" t="0"/>
          <a:stretch/>
        </p:blipFill>
        <p:spPr>
          <a:xfrm>
            <a:off x="99200" y="2032575"/>
            <a:ext cx="8945599" cy="2600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Using Flee for specific situations</a:t>
            </a:r>
            <a:endParaRPr sz="3000"/>
          </a:p>
        </p:txBody>
      </p:sp>
      <p:sp>
        <p:nvSpPr>
          <p:cNvPr id="542" name="Google Shape;542;p7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600"/>
              </a:spcAft>
              <a:buNone/>
            </a:pPr>
            <a:r>
              <a:rPr lang="en" sz="1400"/>
              <a:t>Output #2 – visualization for Amboko, rescaled &amp; error comparison </a:t>
            </a:r>
            <a:endParaRPr sz="1400"/>
          </a:p>
        </p:txBody>
      </p:sp>
      <p:pic>
        <p:nvPicPr>
          <p:cNvPr id="543" name="Google Shape;543;p79"/>
          <p:cNvPicPr preferRelativeResize="0"/>
          <p:nvPr/>
        </p:nvPicPr>
        <p:blipFill rotWithShape="1">
          <a:blip r:embed="rId3">
            <a:alphaModFix/>
          </a:blip>
          <a:srcRect b="0" l="0" r="0" t="0"/>
          <a:stretch/>
        </p:blipFill>
        <p:spPr>
          <a:xfrm>
            <a:off x="628650" y="1772367"/>
            <a:ext cx="2692522" cy="1824585"/>
          </a:xfrm>
          <a:prstGeom prst="rect">
            <a:avLst/>
          </a:prstGeom>
          <a:noFill/>
          <a:ln>
            <a:noFill/>
          </a:ln>
        </p:spPr>
      </p:pic>
      <p:pic>
        <p:nvPicPr>
          <p:cNvPr id="544" name="Google Shape;544;p79"/>
          <p:cNvPicPr preferRelativeResize="0"/>
          <p:nvPr/>
        </p:nvPicPr>
        <p:blipFill rotWithShape="1">
          <a:blip r:embed="rId4">
            <a:alphaModFix/>
          </a:blip>
          <a:srcRect b="0" l="0" r="0" t="0"/>
          <a:stretch/>
        </p:blipFill>
        <p:spPr>
          <a:xfrm>
            <a:off x="3321170" y="1772367"/>
            <a:ext cx="2761985" cy="1824584"/>
          </a:xfrm>
          <a:prstGeom prst="rect">
            <a:avLst/>
          </a:prstGeom>
          <a:noFill/>
          <a:ln>
            <a:noFill/>
          </a:ln>
        </p:spPr>
      </p:pic>
      <p:pic>
        <p:nvPicPr>
          <p:cNvPr id="545" name="Google Shape;545;p79"/>
          <p:cNvPicPr preferRelativeResize="0"/>
          <p:nvPr/>
        </p:nvPicPr>
        <p:blipFill rotWithShape="1">
          <a:blip r:embed="rId5">
            <a:alphaModFix/>
          </a:blip>
          <a:srcRect b="0" l="0" r="0" t="0"/>
          <a:stretch/>
        </p:blipFill>
        <p:spPr>
          <a:xfrm>
            <a:off x="6102336" y="1776806"/>
            <a:ext cx="2673340" cy="18245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0"/>
          <p:cNvSpPr txBox="1"/>
          <p:nvPr>
            <p:ph type="title"/>
          </p:nvPr>
        </p:nvSpPr>
        <p:spPr>
          <a:xfrm>
            <a:off x="547725" y="2074650"/>
            <a:ext cx="8171400" cy="9942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None/>
            </a:pPr>
            <a:r>
              <a:rPr lang="en" sz="6600">
                <a:solidFill>
                  <a:srgbClr val="434343"/>
                </a:solidFill>
              </a:rPr>
              <a:t>Simulating </a:t>
            </a:r>
            <a:endParaRPr sz="6600">
              <a:solidFill>
                <a:srgbClr val="434343"/>
              </a:solidFill>
            </a:endParaRPr>
          </a:p>
          <a:p>
            <a:pPr indent="0" lvl="0" marL="0" rtl="0" algn="ctr">
              <a:lnSpc>
                <a:spcPct val="90000"/>
              </a:lnSpc>
              <a:spcBef>
                <a:spcPts val="0"/>
              </a:spcBef>
              <a:spcAft>
                <a:spcPts val="0"/>
              </a:spcAft>
              <a:buNone/>
            </a:pPr>
            <a:r>
              <a:rPr lang="en" sz="6600">
                <a:solidFill>
                  <a:srgbClr val="434343"/>
                </a:solidFill>
              </a:rPr>
              <a:t>forced migration </a:t>
            </a:r>
            <a:endParaRPr sz="6600">
              <a:solidFill>
                <a:srgbClr val="434343"/>
              </a:solidFill>
            </a:endParaRPr>
          </a:p>
          <a:p>
            <a:pPr indent="0" lvl="0" marL="0" rtl="0" algn="ctr">
              <a:lnSpc>
                <a:spcPct val="90000"/>
              </a:lnSpc>
              <a:spcBef>
                <a:spcPts val="0"/>
              </a:spcBef>
              <a:spcAft>
                <a:spcPts val="0"/>
              </a:spcAft>
              <a:buNone/>
            </a:pPr>
            <a:r>
              <a:rPr lang="en" sz="6600">
                <a:solidFill>
                  <a:srgbClr val="434343"/>
                </a:solidFill>
              </a:rPr>
              <a:t>in </a:t>
            </a:r>
            <a:endParaRPr sz="6600">
              <a:solidFill>
                <a:srgbClr val="434343"/>
              </a:solidFill>
            </a:endParaRPr>
          </a:p>
          <a:p>
            <a:pPr indent="0" lvl="0" marL="0" rtl="0" algn="ctr">
              <a:lnSpc>
                <a:spcPct val="90000"/>
              </a:lnSpc>
              <a:spcBef>
                <a:spcPts val="0"/>
              </a:spcBef>
              <a:spcAft>
                <a:spcPts val="0"/>
              </a:spcAft>
              <a:buNone/>
            </a:pPr>
            <a:r>
              <a:rPr lang="en" sz="6600">
                <a:solidFill>
                  <a:srgbClr val="434343"/>
                </a:solidFill>
              </a:rPr>
              <a:t>South Sudan</a:t>
            </a:r>
            <a:endParaRPr sz="6600">
              <a:solidFill>
                <a:srgbClr val="43434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1"/>
          <p:cNvSpPr txBox="1"/>
          <p:nvPr>
            <p:ph idx="1" type="body"/>
          </p:nvPr>
        </p:nvSpPr>
        <p:spPr>
          <a:xfrm>
            <a:off x="628646" y="1268038"/>
            <a:ext cx="7886700" cy="3263400"/>
          </a:xfrm>
          <a:prstGeom prst="rect">
            <a:avLst/>
          </a:prstGeom>
          <a:noFill/>
          <a:ln>
            <a:noFill/>
          </a:ln>
        </p:spPr>
        <p:txBody>
          <a:bodyPr anchorCtr="0" anchor="t" bIns="34275" lIns="68575" spcFirstLastPara="1" rIns="68575" wrap="square" tIns="34275">
            <a:noAutofit/>
          </a:bodyPr>
          <a:lstStyle/>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Simulation period 15 Dec 2013 – 10 Aug 2015</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26 conflict zones</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10 camps in neighbouring countries </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Ethiopia, Kenya, Sudan, Uganda</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Over 800 000 refugees by August 2015</a:t>
            </a:r>
            <a:endParaRPr i="0" sz="1600" u="none" cap="none" strike="noStrike">
              <a:solidFill>
                <a:srgbClr val="434343"/>
              </a:solidFill>
              <a:latin typeface="Roboto"/>
              <a:ea typeface="Roboto"/>
              <a:cs typeface="Roboto"/>
              <a:sym typeface="Roboto"/>
            </a:endParaRPr>
          </a:p>
        </p:txBody>
      </p:sp>
      <p:pic>
        <p:nvPicPr>
          <p:cNvPr id="557" name="Google Shape;557;p81"/>
          <p:cNvPicPr preferRelativeResize="0"/>
          <p:nvPr/>
        </p:nvPicPr>
        <p:blipFill rotWithShape="1">
          <a:blip r:embed="rId3">
            <a:alphaModFix/>
          </a:blip>
          <a:srcRect b="0" l="0" r="0" t="0"/>
          <a:stretch/>
        </p:blipFill>
        <p:spPr>
          <a:xfrm>
            <a:off x="1743577" y="2845141"/>
            <a:ext cx="3190176" cy="2255358"/>
          </a:xfrm>
          <a:prstGeom prst="rect">
            <a:avLst/>
          </a:prstGeom>
          <a:noFill/>
          <a:ln>
            <a:noFill/>
          </a:ln>
        </p:spPr>
      </p:pic>
      <p:pic>
        <p:nvPicPr>
          <p:cNvPr id="558" name="Google Shape;558;p81"/>
          <p:cNvPicPr preferRelativeResize="0"/>
          <p:nvPr/>
        </p:nvPicPr>
        <p:blipFill>
          <a:blip r:embed="rId4">
            <a:alphaModFix/>
          </a:blip>
          <a:stretch>
            <a:fillRect/>
          </a:stretch>
        </p:blipFill>
        <p:spPr>
          <a:xfrm>
            <a:off x="6220350" y="919099"/>
            <a:ext cx="2791950" cy="4181401"/>
          </a:xfrm>
          <a:prstGeom prst="rect">
            <a:avLst/>
          </a:prstGeom>
          <a:noFill/>
          <a:ln>
            <a:noFill/>
          </a:ln>
        </p:spPr>
      </p:pic>
      <p:sp>
        <p:nvSpPr>
          <p:cNvPr id="559" name="Google Shape;559;p8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South Sudan Model</a:t>
            </a:r>
            <a:endParaRPr sz="3000">
              <a:solidFill>
                <a:srgbClr val="073763"/>
              </a:solidFill>
              <a:latin typeface="Merriweather"/>
              <a:ea typeface="Merriweather"/>
              <a:cs typeface="Merriweather"/>
              <a:sym typeface="Merriweathe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grpSp>
        <p:nvGrpSpPr>
          <p:cNvPr id="565" name="Google Shape;565;p82"/>
          <p:cNvGrpSpPr/>
          <p:nvPr/>
        </p:nvGrpSpPr>
        <p:grpSpPr>
          <a:xfrm>
            <a:off x="328294" y="1510533"/>
            <a:ext cx="8522570" cy="2378754"/>
            <a:chOff x="744629" y="1937719"/>
            <a:chExt cx="10708092" cy="2472717"/>
          </a:xfrm>
        </p:grpSpPr>
        <p:grpSp>
          <p:nvGrpSpPr>
            <p:cNvPr id="566" name="Google Shape;566;p82"/>
            <p:cNvGrpSpPr/>
            <p:nvPr/>
          </p:nvGrpSpPr>
          <p:grpSpPr>
            <a:xfrm>
              <a:off x="4199669" y="2405851"/>
              <a:ext cx="6892502" cy="2004585"/>
              <a:chOff x="3095292" y="2825968"/>
              <a:chExt cx="6892502" cy="2004585"/>
            </a:xfrm>
          </p:grpSpPr>
          <p:sp>
            <p:nvSpPr>
              <p:cNvPr id="567" name="Google Shape;567;p82"/>
              <p:cNvSpPr/>
              <p:nvPr/>
            </p:nvSpPr>
            <p:spPr>
              <a:xfrm>
                <a:off x="3641787" y="2841501"/>
                <a:ext cx="312600" cy="1014000"/>
              </a:xfrm>
              <a:prstGeom prst="down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568" name="Google Shape;568;p82"/>
              <p:cNvSpPr/>
              <p:nvPr/>
            </p:nvSpPr>
            <p:spPr>
              <a:xfrm>
                <a:off x="5613258" y="2825968"/>
                <a:ext cx="312600" cy="1014000"/>
              </a:xfrm>
              <a:prstGeom prst="down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569" name="Google Shape;569;p82"/>
              <p:cNvSpPr/>
              <p:nvPr/>
            </p:nvSpPr>
            <p:spPr>
              <a:xfrm>
                <a:off x="7522530" y="2826510"/>
                <a:ext cx="312600" cy="1014000"/>
              </a:xfrm>
              <a:prstGeom prst="down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570" name="Google Shape;570;p82"/>
              <p:cNvSpPr/>
              <p:nvPr/>
            </p:nvSpPr>
            <p:spPr>
              <a:xfrm>
                <a:off x="9191557" y="2825968"/>
                <a:ext cx="312600" cy="1014000"/>
              </a:xfrm>
              <a:prstGeom prst="down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571" name="Google Shape;571;p82"/>
              <p:cNvSpPr/>
              <p:nvPr/>
            </p:nvSpPr>
            <p:spPr>
              <a:xfrm>
                <a:off x="3095292" y="3857953"/>
                <a:ext cx="1440900" cy="9726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Construct single model</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[FLEE CSV]</a:t>
                </a:r>
                <a:endParaRPr b="0" i="0" sz="1100" u="none" cap="none" strike="noStrike">
                  <a:solidFill>
                    <a:srgbClr val="000000"/>
                  </a:solidFill>
                  <a:latin typeface="Arial"/>
                  <a:ea typeface="Arial"/>
                  <a:cs typeface="Arial"/>
                  <a:sym typeface="Arial"/>
                </a:endParaRPr>
              </a:p>
            </p:txBody>
          </p:sp>
          <p:sp>
            <p:nvSpPr>
              <p:cNvPr id="572" name="Google Shape;572;p82"/>
              <p:cNvSpPr/>
              <p:nvPr/>
            </p:nvSpPr>
            <p:spPr>
              <a:xfrm>
                <a:off x="5023425" y="3855022"/>
                <a:ext cx="1585800" cy="9726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Generate models over parameter or policy range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[FabFLEE]</a:t>
                </a:r>
                <a:endParaRPr b="0" i="0" sz="1100" u="none" cap="none" strike="noStrike">
                  <a:solidFill>
                    <a:srgbClr val="000000"/>
                  </a:solidFill>
                  <a:latin typeface="Arial"/>
                  <a:ea typeface="Arial"/>
                  <a:cs typeface="Arial"/>
                  <a:sym typeface="Arial"/>
                </a:endParaRPr>
              </a:p>
            </p:txBody>
          </p:sp>
          <p:sp>
            <p:nvSpPr>
              <p:cNvPr id="573" name="Google Shape;573;p82"/>
              <p:cNvSpPr/>
              <p:nvPr/>
            </p:nvSpPr>
            <p:spPr>
              <a:xfrm>
                <a:off x="6980075" y="3857954"/>
                <a:ext cx="1398600" cy="9693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Ensemble execution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[FabSim + FLEE]</a:t>
                </a:r>
                <a:endParaRPr b="0" i="0" sz="1100" u="none" cap="none" strike="noStrike">
                  <a:solidFill>
                    <a:srgbClr val="000000"/>
                  </a:solidFill>
                  <a:latin typeface="Arial"/>
                  <a:ea typeface="Arial"/>
                  <a:cs typeface="Arial"/>
                  <a:sym typeface="Arial"/>
                </a:endParaRPr>
              </a:p>
            </p:txBody>
          </p:sp>
          <p:sp>
            <p:nvSpPr>
              <p:cNvPr id="574" name="Google Shape;574;p82"/>
              <p:cNvSpPr/>
              <p:nvPr/>
            </p:nvSpPr>
            <p:spPr>
              <a:xfrm>
                <a:off x="8854094" y="3855020"/>
                <a:ext cx="1133700" cy="972600"/>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Validation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and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visualisation</a:t>
                </a:r>
                <a:endParaRPr b="0" i="0" sz="1200" u="none" cap="none" strike="noStrike">
                  <a:solidFill>
                    <a:schemeClr val="dk1"/>
                  </a:solidFill>
                  <a:latin typeface="Calibri"/>
                  <a:ea typeface="Calibri"/>
                  <a:cs typeface="Calibri"/>
                  <a:sym typeface="Calibri"/>
                </a:endParaRPr>
              </a:p>
            </p:txBody>
          </p:sp>
        </p:grpSp>
        <p:grpSp>
          <p:nvGrpSpPr>
            <p:cNvPr id="575" name="Google Shape;575;p82"/>
            <p:cNvGrpSpPr/>
            <p:nvPr/>
          </p:nvGrpSpPr>
          <p:grpSpPr>
            <a:xfrm>
              <a:off x="744629" y="1937719"/>
              <a:ext cx="10708092" cy="955715"/>
              <a:chOff x="-68255" y="5722848"/>
              <a:chExt cx="8813970" cy="817200"/>
            </a:xfrm>
          </p:grpSpPr>
          <p:sp>
            <p:nvSpPr>
              <p:cNvPr id="576" name="Google Shape;576;p82"/>
              <p:cNvSpPr/>
              <p:nvPr/>
            </p:nvSpPr>
            <p:spPr>
              <a:xfrm>
                <a:off x="-68255" y="5722848"/>
                <a:ext cx="1253400" cy="8172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Problem selection</a:t>
                </a:r>
                <a:endParaRPr b="0" i="0" sz="1100" u="none" cap="none" strike="noStrike">
                  <a:solidFill>
                    <a:srgbClr val="000000"/>
                  </a:solidFill>
                  <a:latin typeface="Arial"/>
                  <a:ea typeface="Arial"/>
                  <a:cs typeface="Arial"/>
                  <a:sym typeface="Arial"/>
                </a:endParaRPr>
              </a:p>
            </p:txBody>
          </p:sp>
          <p:sp>
            <p:nvSpPr>
              <p:cNvPr id="577" name="Google Shape;577;p82"/>
              <p:cNvSpPr/>
              <p:nvPr/>
            </p:nvSpPr>
            <p:spPr>
              <a:xfrm>
                <a:off x="1186093" y="5722848"/>
                <a:ext cx="1574700" cy="8172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Data source selection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[manual]</a:t>
                </a:r>
                <a:endParaRPr b="0" i="0" sz="1100" u="none" cap="none" strike="noStrike">
                  <a:solidFill>
                    <a:srgbClr val="000000"/>
                  </a:solidFill>
                  <a:latin typeface="Arial"/>
                  <a:ea typeface="Arial"/>
                  <a:cs typeface="Arial"/>
                  <a:sym typeface="Arial"/>
                </a:endParaRPr>
              </a:p>
            </p:txBody>
          </p:sp>
          <p:sp>
            <p:nvSpPr>
              <p:cNvPr id="578" name="Google Shape;578;p82"/>
              <p:cNvSpPr/>
              <p:nvPr/>
            </p:nvSpPr>
            <p:spPr>
              <a:xfrm>
                <a:off x="2757196" y="5722848"/>
                <a:ext cx="1594800" cy="8148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Model construction</a:t>
                </a:r>
                <a:endParaRPr b="0" i="0" sz="1100" u="none" cap="none" strike="noStrike">
                  <a:solidFill>
                    <a:srgbClr val="000000"/>
                  </a:solidFill>
                  <a:latin typeface="Arial"/>
                  <a:ea typeface="Arial"/>
                  <a:cs typeface="Arial"/>
                  <a:sym typeface="Arial"/>
                </a:endParaRPr>
              </a:p>
            </p:txBody>
          </p:sp>
          <p:sp>
            <p:nvSpPr>
              <p:cNvPr id="579" name="Google Shape;579;p82"/>
              <p:cNvSpPr/>
              <p:nvPr/>
            </p:nvSpPr>
            <p:spPr>
              <a:xfrm>
                <a:off x="4364604" y="5722848"/>
                <a:ext cx="1575600" cy="8148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Model refinement</a:t>
                </a:r>
                <a:endParaRPr b="0" i="0" sz="1100" u="none" cap="none" strike="noStrike">
                  <a:solidFill>
                    <a:srgbClr val="000000"/>
                  </a:solidFill>
                  <a:latin typeface="Arial"/>
                  <a:ea typeface="Arial"/>
                  <a:cs typeface="Arial"/>
                  <a:sym typeface="Arial"/>
                </a:endParaRPr>
              </a:p>
            </p:txBody>
          </p:sp>
          <p:sp>
            <p:nvSpPr>
              <p:cNvPr id="580" name="Google Shape;580;p82"/>
              <p:cNvSpPr/>
              <p:nvPr/>
            </p:nvSpPr>
            <p:spPr>
              <a:xfrm>
                <a:off x="5952809" y="5722848"/>
                <a:ext cx="1528800" cy="8148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Simulation execution</a:t>
                </a:r>
                <a:endParaRPr b="0" i="0" sz="1100" u="none" cap="none" strike="noStrike">
                  <a:solidFill>
                    <a:srgbClr val="000000"/>
                  </a:solidFill>
                  <a:latin typeface="Arial"/>
                  <a:ea typeface="Arial"/>
                  <a:cs typeface="Arial"/>
                  <a:sym typeface="Arial"/>
                </a:endParaRPr>
              </a:p>
            </p:txBody>
          </p:sp>
          <p:sp>
            <p:nvSpPr>
              <p:cNvPr id="581" name="Google Shape;581;p82"/>
              <p:cNvSpPr/>
              <p:nvPr/>
            </p:nvSpPr>
            <p:spPr>
              <a:xfrm>
                <a:off x="7494415" y="5722848"/>
                <a:ext cx="1251300" cy="814800"/>
              </a:xfrm>
              <a:prstGeom prst="homePlate">
                <a:avLst>
                  <a:gd fmla="val 50000"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Calibri"/>
                    <a:ea typeface="Calibri"/>
                    <a:cs typeface="Calibri"/>
                    <a:sym typeface="Calibri"/>
                  </a:rPr>
                  <a:t>Analysis</a:t>
                </a:r>
                <a:endParaRPr b="0" i="0" sz="1100" u="none" cap="none" strike="noStrike">
                  <a:solidFill>
                    <a:srgbClr val="000000"/>
                  </a:solidFill>
                  <a:latin typeface="Arial"/>
                  <a:ea typeface="Arial"/>
                  <a:cs typeface="Arial"/>
                  <a:sym typeface="Arial"/>
                </a:endParaRPr>
              </a:p>
            </p:txBody>
          </p:sp>
        </p:grpSp>
      </p:grpSp>
      <p:sp>
        <p:nvSpPr>
          <p:cNvPr id="582" name="Google Shape;582;p82"/>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583" name="Google Shape;583;p82"/>
          <p:cNvSpPr/>
          <p:nvPr/>
        </p:nvSpPr>
        <p:spPr>
          <a:xfrm>
            <a:off x="4271055" y="4276709"/>
            <a:ext cx="3361800" cy="527700"/>
          </a:xfrm>
          <a:prstGeom prst="wedgeRectCallout">
            <a:avLst>
              <a:gd fmla="val -22257" name="adj1"/>
              <a:gd fmla="val -93312" name="adj2"/>
            </a:avLst>
          </a:prstGeom>
          <a:solidFill>
            <a:srgbClr val="D0CECE"/>
          </a:solidFill>
          <a:ln cap="flat" cmpd="sng" w="25400">
            <a:solidFill>
              <a:srgbClr val="31538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584" name="Google Shape;584;p82"/>
          <p:cNvSpPr/>
          <p:nvPr/>
        </p:nvSpPr>
        <p:spPr>
          <a:xfrm>
            <a:off x="4353515" y="4355672"/>
            <a:ext cx="3197100" cy="392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0" i="0" lang="en" sz="2100" u="none" cap="none" strike="noStrike">
                <a:solidFill>
                  <a:schemeClr val="dk1"/>
                </a:solidFill>
                <a:latin typeface="Arial"/>
                <a:ea typeface="Arial"/>
                <a:cs typeface="Arial"/>
                <a:sym typeface="Arial"/>
              </a:rPr>
              <a:t>FabSim + Flee = FabFlee</a:t>
            </a:r>
            <a:endParaRPr b="0" i="0" sz="2100" u="none" cap="none" strike="noStrike">
              <a:solidFill>
                <a:schemeClr val="dk1"/>
              </a:solidFill>
              <a:latin typeface="Arial"/>
              <a:ea typeface="Arial"/>
              <a:cs typeface="Arial"/>
              <a:sym typeface="Arial"/>
            </a:endParaRPr>
          </a:p>
        </p:txBody>
      </p:sp>
      <p:sp>
        <p:nvSpPr>
          <p:cNvPr id="585" name="Google Shape;585;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Automation of refugee modelling</a:t>
            </a:r>
            <a:endParaRPr sz="3000">
              <a:solidFill>
                <a:srgbClr val="073763"/>
              </a:solidFill>
              <a:latin typeface="Merriweather"/>
              <a:ea typeface="Merriweather"/>
              <a:cs typeface="Merriweather"/>
              <a:sym typeface="Merriweath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83"/>
          <p:cNvSpPr/>
          <p:nvPr/>
        </p:nvSpPr>
        <p:spPr>
          <a:xfrm>
            <a:off x="0" y="0"/>
            <a:ext cx="4923000" cy="5143500"/>
          </a:xfrm>
          <a:prstGeom prst="rect">
            <a:avLst/>
          </a:prstGeom>
          <a:solidFill>
            <a:srgbClr val="073763"/>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Calibri"/>
              <a:ea typeface="Calibri"/>
              <a:cs typeface="Calibri"/>
              <a:sym typeface="Calibri"/>
            </a:endParaRPr>
          </a:p>
        </p:txBody>
      </p:sp>
      <p:sp>
        <p:nvSpPr>
          <p:cNvPr id="592" name="Google Shape;592;p83"/>
          <p:cNvSpPr txBox="1"/>
          <p:nvPr>
            <p:ph type="title"/>
          </p:nvPr>
        </p:nvSpPr>
        <p:spPr>
          <a:xfrm>
            <a:off x="614136" y="0"/>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3300"/>
              <a:buFont typeface="Calibri"/>
              <a:buNone/>
            </a:pPr>
            <a:r>
              <a:rPr b="1" i="0" lang="en" sz="3300" u="none" cap="none" strike="noStrike">
                <a:solidFill>
                  <a:schemeClr val="lt1"/>
                </a:solidFill>
                <a:latin typeface="Calibri"/>
                <a:ea typeface="Calibri"/>
                <a:cs typeface="Calibri"/>
                <a:sym typeface="Calibri"/>
              </a:rPr>
              <a:t>Data extraction</a:t>
            </a:r>
            <a:endParaRPr b="0" i="0" sz="3300" u="none" cap="none" strike="noStrike">
              <a:solidFill>
                <a:schemeClr val="dk1"/>
              </a:solidFill>
              <a:latin typeface="Calibri"/>
              <a:ea typeface="Calibri"/>
              <a:cs typeface="Calibri"/>
              <a:sym typeface="Calibri"/>
            </a:endParaRPr>
          </a:p>
        </p:txBody>
      </p:sp>
      <p:sp>
        <p:nvSpPr>
          <p:cNvPr id="593" name="Google Shape;593;p83"/>
          <p:cNvSpPr txBox="1"/>
          <p:nvPr>
            <p:ph idx="1" type="body"/>
          </p:nvPr>
        </p:nvSpPr>
        <p:spPr>
          <a:xfrm>
            <a:off x="542925" y="1136537"/>
            <a:ext cx="4257600" cy="2851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lt1"/>
              </a:buClr>
              <a:buSzPts val="2100"/>
              <a:buFont typeface="Arial"/>
              <a:buNone/>
            </a:pPr>
            <a:r>
              <a:rPr i="0" lang="en" sz="1800" u="none" cap="none" strike="noStrike">
                <a:solidFill>
                  <a:schemeClr val="lt1"/>
                </a:solidFill>
                <a:latin typeface="Roboto"/>
                <a:ea typeface="Roboto"/>
                <a:cs typeface="Roboto"/>
                <a:sym typeface="Roboto"/>
              </a:rPr>
              <a:t>The model building approach for </a:t>
            </a:r>
            <a:endParaRPr i="0" sz="1800" u="none" cap="none" strike="noStrike">
              <a:solidFill>
                <a:schemeClr val="dk1"/>
              </a:solidFill>
              <a:latin typeface="Roboto"/>
              <a:ea typeface="Roboto"/>
              <a:cs typeface="Roboto"/>
              <a:sym typeface="Roboto"/>
            </a:endParaRPr>
          </a:p>
          <a:p>
            <a:pPr indent="0" lvl="0" marL="0" marR="0" rtl="0" algn="l">
              <a:lnSpc>
                <a:spcPct val="90000"/>
              </a:lnSpc>
              <a:spcBef>
                <a:spcPts val="800"/>
              </a:spcBef>
              <a:spcAft>
                <a:spcPts val="0"/>
              </a:spcAft>
              <a:buClr>
                <a:schemeClr val="lt1"/>
              </a:buClr>
              <a:buSzPts val="2100"/>
              <a:buFont typeface="Arial"/>
              <a:buNone/>
            </a:pPr>
            <a:r>
              <a:rPr i="0" lang="en" sz="1800" u="none" cap="none" strike="noStrike">
                <a:solidFill>
                  <a:schemeClr val="lt1"/>
                </a:solidFill>
                <a:latin typeface="Roboto"/>
                <a:ea typeface="Roboto"/>
                <a:cs typeface="Roboto"/>
                <a:sym typeface="Roboto"/>
              </a:rPr>
              <a:t>refugee, conflict, population &amp; </a:t>
            </a:r>
            <a:endParaRPr i="0" sz="1800" u="none" cap="none" strike="noStrike">
              <a:solidFill>
                <a:schemeClr val="dk1"/>
              </a:solidFill>
              <a:latin typeface="Roboto"/>
              <a:ea typeface="Roboto"/>
              <a:cs typeface="Roboto"/>
              <a:sym typeface="Roboto"/>
            </a:endParaRPr>
          </a:p>
          <a:p>
            <a:pPr indent="0" lvl="0" marL="0" marR="0" rtl="0" algn="l">
              <a:lnSpc>
                <a:spcPct val="90000"/>
              </a:lnSpc>
              <a:spcBef>
                <a:spcPts val="800"/>
              </a:spcBef>
              <a:spcAft>
                <a:spcPts val="0"/>
              </a:spcAft>
              <a:buClr>
                <a:schemeClr val="lt1"/>
              </a:buClr>
              <a:buSzPts val="2100"/>
              <a:buFont typeface="Arial"/>
              <a:buNone/>
            </a:pPr>
            <a:r>
              <a:rPr i="0" lang="en" sz="1800" u="none" cap="none" strike="noStrike">
                <a:solidFill>
                  <a:schemeClr val="lt1"/>
                </a:solidFill>
                <a:latin typeface="Roboto"/>
                <a:ea typeface="Roboto"/>
                <a:cs typeface="Roboto"/>
                <a:sym typeface="Roboto"/>
              </a:rPr>
              <a:t>geographic data</a:t>
            </a:r>
            <a:endParaRPr i="0" sz="1800" u="none" cap="none" strike="noStrike">
              <a:solidFill>
                <a:schemeClr val="dk1"/>
              </a:solidFill>
              <a:latin typeface="Roboto"/>
              <a:ea typeface="Roboto"/>
              <a:cs typeface="Roboto"/>
              <a:sym typeface="Roboto"/>
            </a:endParaRPr>
          </a:p>
          <a:p>
            <a:pPr indent="-38100" lvl="0" marL="177800" marR="0" rtl="0" algn="l">
              <a:lnSpc>
                <a:spcPct val="90000"/>
              </a:lnSpc>
              <a:spcBef>
                <a:spcPts val="800"/>
              </a:spcBef>
              <a:spcAft>
                <a:spcPts val="0"/>
              </a:spcAft>
              <a:buClr>
                <a:schemeClr val="dk1"/>
              </a:buClr>
              <a:buSzPts val="2100"/>
              <a:buFont typeface="Arial"/>
              <a:buNone/>
            </a:pPr>
            <a:r>
              <a:t/>
            </a:r>
            <a:endParaRPr i="0" sz="1800" u="none" cap="none" strike="noStrike">
              <a:solidFill>
                <a:schemeClr val="lt1"/>
              </a:solidFill>
              <a:latin typeface="Roboto"/>
              <a:ea typeface="Roboto"/>
              <a:cs typeface="Roboto"/>
              <a:sym typeface="Roboto"/>
            </a:endParaRPr>
          </a:p>
          <a:p>
            <a:pPr indent="0" lvl="0" marL="0" marR="0" rtl="0" algn="l">
              <a:lnSpc>
                <a:spcPct val="90000"/>
              </a:lnSpc>
              <a:spcBef>
                <a:spcPts val="0"/>
              </a:spcBef>
              <a:spcAft>
                <a:spcPts val="0"/>
              </a:spcAft>
              <a:buClr>
                <a:schemeClr val="lt1"/>
              </a:buClr>
              <a:buSzPts val="2100"/>
              <a:buFont typeface="Arial"/>
              <a:buNone/>
            </a:pPr>
            <a:r>
              <a:rPr i="0" lang="en" sz="1800" u="none" cap="none" strike="noStrike">
                <a:solidFill>
                  <a:schemeClr val="lt1"/>
                </a:solidFill>
                <a:latin typeface="Roboto"/>
                <a:ea typeface="Roboto"/>
                <a:cs typeface="Roboto"/>
                <a:sym typeface="Roboto"/>
              </a:rPr>
              <a:t>Raw data sources </a:t>
            </a:r>
            <a:endParaRPr i="0" sz="1800" u="none" cap="none" strike="noStrike">
              <a:solidFill>
                <a:schemeClr val="dk1"/>
              </a:solidFill>
              <a:latin typeface="Roboto"/>
              <a:ea typeface="Roboto"/>
              <a:cs typeface="Roboto"/>
              <a:sym typeface="Roboto"/>
            </a:endParaRPr>
          </a:p>
          <a:p>
            <a:pPr indent="-152400" lvl="0" marL="177800" marR="0" rtl="0" algn="l">
              <a:lnSpc>
                <a:spcPct val="90000"/>
              </a:lnSpc>
              <a:spcBef>
                <a:spcPts val="800"/>
              </a:spcBef>
              <a:spcAft>
                <a:spcPts val="0"/>
              </a:spcAft>
              <a:buClr>
                <a:schemeClr val="lt1"/>
              </a:buClr>
              <a:buSzPts val="1800"/>
              <a:buFont typeface="Roboto"/>
              <a:buChar char="-"/>
            </a:pPr>
            <a:r>
              <a:rPr i="0" lang="en" sz="1800" u="none" cap="none" strike="noStrike">
                <a:solidFill>
                  <a:schemeClr val="lt1"/>
                </a:solidFill>
                <a:latin typeface="Roboto"/>
                <a:ea typeface="Roboto"/>
                <a:cs typeface="Roboto"/>
                <a:sym typeface="Roboto"/>
              </a:rPr>
              <a:t> create unified input data </a:t>
            </a:r>
            <a:endParaRPr i="0" sz="1800" u="none" cap="none" strike="noStrike">
              <a:solidFill>
                <a:schemeClr val="dk1"/>
              </a:solidFill>
              <a:latin typeface="Roboto"/>
              <a:ea typeface="Roboto"/>
              <a:cs typeface="Roboto"/>
              <a:sym typeface="Roboto"/>
            </a:endParaRPr>
          </a:p>
          <a:p>
            <a:pPr indent="-177800" lvl="0" marL="177800" marR="0" rtl="0" algn="l">
              <a:lnSpc>
                <a:spcPct val="90000"/>
              </a:lnSpc>
              <a:spcBef>
                <a:spcPts val="800"/>
              </a:spcBef>
              <a:spcAft>
                <a:spcPts val="0"/>
              </a:spcAft>
              <a:buClr>
                <a:schemeClr val="lt1"/>
              </a:buClr>
              <a:buSzPts val="1800"/>
              <a:buFont typeface="Roboto"/>
              <a:buChar char="-"/>
            </a:pPr>
            <a:r>
              <a:rPr i="0" lang="en" sz="1800" u="none" cap="none" strike="noStrike">
                <a:solidFill>
                  <a:schemeClr val="lt1"/>
                </a:solidFill>
                <a:latin typeface="Roboto"/>
                <a:ea typeface="Roboto"/>
                <a:cs typeface="Roboto"/>
                <a:sym typeface="Roboto"/>
              </a:rPr>
              <a:t> extract data to instantiate models</a:t>
            </a:r>
            <a:endParaRPr i="0" sz="1800" u="none" cap="none" strike="noStrike">
              <a:solidFill>
                <a:schemeClr val="dk1"/>
              </a:solidFill>
              <a:latin typeface="Roboto"/>
              <a:ea typeface="Roboto"/>
              <a:cs typeface="Roboto"/>
              <a:sym typeface="Roboto"/>
            </a:endParaRPr>
          </a:p>
          <a:p>
            <a:pPr indent="-38100" lvl="0" marL="177800" marR="0" rtl="0" algn="l">
              <a:lnSpc>
                <a:spcPct val="90000"/>
              </a:lnSpc>
              <a:spcBef>
                <a:spcPts val="800"/>
              </a:spcBef>
              <a:spcAft>
                <a:spcPts val="0"/>
              </a:spcAft>
              <a:buClr>
                <a:schemeClr val="dk1"/>
              </a:buClr>
              <a:buSzPts val="2100"/>
              <a:buFont typeface="Arial"/>
              <a:buNone/>
            </a:pPr>
            <a:r>
              <a:t/>
            </a:r>
            <a:endParaRPr i="0" sz="1800" u="none" cap="none" strike="noStrike">
              <a:solidFill>
                <a:schemeClr val="lt1"/>
              </a:solidFill>
              <a:latin typeface="Roboto"/>
              <a:ea typeface="Roboto"/>
              <a:cs typeface="Roboto"/>
              <a:sym typeface="Roboto"/>
            </a:endParaRPr>
          </a:p>
        </p:txBody>
      </p:sp>
      <p:sp>
        <p:nvSpPr>
          <p:cNvPr id="594" name="Google Shape;594;p83"/>
          <p:cNvSpPr txBox="1"/>
          <p:nvPr/>
        </p:nvSpPr>
        <p:spPr>
          <a:xfrm>
            <a:off x="2683991" y="824759"/>
            <a:ext cx="4179000" cy="831600"/>
          </a:xfrm>
          <a:prstGeom prst="rect">
            <a:avLst/>
          </a:prstGeom>
          <a:noFill/>
          <a:ln>
            <a:noFill/>
          </a:ln>
        </p:spPr>
        <p:txBody>
          <a:bodyPr anchorCtr="0" anchor="ctr" bIns="25700" lIns="51425" spcFirstLastPara="1" rIns="51425" wrap="square" tIns="25700">
            <a:noAutofit/>
          </a:bodyPr>
          <a:lstStyle/>
          <a:p>
            <a:pPr indent="0" lvl="0" marL="0" marR="0" rtl="0" algn="l">
              <a:lnSpc>
                <a:spcPct val="90000"/>
              </a:lnSpc>
              <a:spcBef>
                <a:spcPts val="0"/>
              </a:spcBef>
              <a:spcAft>
                <a:spcPts val="0"/>
              </a:spcAft>
              <a:buClr>
                <a:schemeClr val="dk1"/>
              </a:buClr>
              <a:buSzPts val="1800"/>
              <a:buFont typeface="Calibri"/>
              <a:buNone/>
            </a:pPr>
            <a:r>
              <a:t/>
            </a:r>
            <a:endParaRPr b="1" i="0" sz="1800" u="none" cap="none" strike="noStrike">
              <a:solidFill>
                <a:srgbClr val="757070"/>
              </a:solidFill>
              <a:latin typeface="Calibri"/>
              <a:ea typeface="Calibri"/>
              <a:cs typeface="Calibri"/>
              <a:sym typeface="Calibri"/>
            </a:endParaRPr>
          </a:p>
        </p:txBody>
      </p:sp>
      <p:pic>
        <p:nvPicPr>
          <p:cNvPr id="595" name="Google Shape;595;p83"/>
          <p:cNvPicPr preferRelativeResize="0"/>
          <p:nvPr/>
        </p:nvPicPr>
        <p:blipFill rotWithShape="1">
          <a:blip r:embed="rId3">
            <a:alphaModFix/>
          </a:blip>
          <a:srcRect b="12801" l="0" r="0" t="7732"/>
          <a:stretch/>
        </p:blipFill>
        <p:spPr>
          <a:xfrm>
            <a:off x="5333666" y="96012"/>
            <a:ext cx="3513154" cy="4963178"/>
          </a:xfrm>
          <a:prstGeom prst="rect">
            <a:avLst/>
          </a:prstGeom>
          <a:noFill/>
          <a:ln>
            <a:noFill/>
          </a:ln>
        </p:spPr>
      </p:pic>
      <p:sp>
        <p:nvSpPr>
          <p:cNvPr id="596" name="Google Shape;596;p83"/>
          <p:cNvSpPr/>
          <p:nvPr/>
        </p:nvSpPr>
        <p:spPr>
          <a:xfrm>
            <a:off x="882257" y="4115594"/>
            <a:ext cx="4036500" cy="9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Source Sans Pro"/>
                <a:ea typeface="Source Sans Pro"/>
                <a:cs typeface="Source Sans Pro"/>
                <a:sym typeface="Source Sans Pro"/>
              </a:rPr>
              <a:t>Suleimenova et al. (2017) “Towards an automated framework  for agent-based simulation of refugee movements”. In W. K. V. Chan, A. D’Ambrogio, G. Zacharewicz, N. Mustafee, G. Wainer &amp; E. Page (eds.), </a:t>
            </a:r>
            <a:r>
              <a:rPr b="0" i="1" lang="en" sz="1100" u="none" cap="none" strike="noStrike">
                <a:solidFill>
                  <a:schemeClr val="lt1"/>
                </a:solidFill>
                <a:latin typeface="Source Sans Pro"/>
                <a:ea typeface="Source Sans Pro"/>
                <a:cs typeface="Source Sans Pro"/>
                <a:sym typeface="Source Sans Pro"/>
              </a:rPr>
              <a:t>Proceedings of the 2017 Winter Simulation Conference</a:t>
            </a:r>
            <a:r>
              <a:rPr b="0" i="0" lang="en" sz="1100" u="none" cap="none" strike="noStrike">
                <a:solidFill>
                  <a:schemeClr val="lt1"/>
                </a:solidFill>
                <a:latin typeface="Source Sans Pro"/>
                <a:ea typeface="Source Sans Pro"/>
                <a:cs typeface="Source Sans Pro"/>
                <a:sym typeface="Source Sans Pro"/>
              </a:rPr>
              <a:t>, (pp. 1240–1251). Las Vegas, Nevada: IEEE </a:t>
            </a:r>
            <a:endParaRPr b="0" i="0" sz="1100" u="none" cap="none" strike="noStrike">
              <a:solidFill>
                <a:schemeClr val="lt1"/>
              </a:solidFill>
              <a:latin typeface="Calibri"/>
              <a:ea typeface="Calibri"/>
              <a:cs typeface="Calibri"/>
              <a:sym typeface="Calibri"/>
            </a:endParaRPr>
          </a:p>
        </p:txBody>
      </p:sp>
      <p:sp>
        <p:nvSpPr>
          <p:cNvPr id="597" name="Google Shape;597;p8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pic>
        <p:nvPicPr>
          <p:cNvPr id="598" name="Google Shape;598;p83"/>
          <p:cNvPicPr preferRelativeResize="0"/>
          <p:nvPr/>
        </p:nvPicPr>
        <p:blipFill rotWithShape="1">
          <a:blip r:embed="rId4">
            <a:alphaModFix/>
          </a:blip>
          <a:srcRect b="0" l="0" r="0" t="0"/>
          <a:stretch/>
        </p:blipFill>
        <p:spPr>
          <a:xfrm>
            <a:off x="96700" y="4209697"/>
            <a:ext cx="785558" cy="78555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Google Shape;603;p84"/>
          <p:cNvPicPr preferRelativeResize="0"/>
          <p:nvPr>
            <p:ph idx="1" type="body"/>
          </p:nvPr>
        </p:nvPicPr>
        <p:blipFill rotWithShape="1">
          <a:blip r:embed="rId3">
            <a:alphaModFix/>
          </a:blip>
          <a:srcRect b="1506" l="1143" r="1114" t="1273"/>
          <a:stretch/>
        </p:blipFill>
        <p:spPr>
          <a:xfrm>
            <a:off x="675919" y="1374544"/>
            <a:ext cx="5051100" cy="3172800"/>
          </a:xfrm>
          <a:prstGeom prst="rect">
            <a:avLst/>
          </a:prstGeom>
          <a:noFill/>
          <a:ln cap="flat" cmpd="sng" w="9525">
            <a:solidFill>
              <a:srgbClr val="FFFFFF"/>
            </a:solidFill>
            <a:prstDash val="solid"/>
            <a:round/>
            <a:headEnd len="sm" w="sm" type="none"/>
            <a:tailEnd len="sm" w="sm" type="none"/>
          </a:ln>
        </p:spPr>
      </p:pic>
      <p:sp>
        <p:nvSpPr>
          <p:cNvPr id="604" name="Google Shape;604;p84"/>
          <p:cNvSpPr txBox="1"/>
          <p:nvPr/>
        </p:nvSpPr>
        <p:spPr>
          <a:xfrm>
            <a:off x="4114800" y="3627525"/>
            <a:ext cx="771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run.</a:t>
            </a:r>
            <a:r>
              <a:rPr lang="en">
                <a:solidFill>
                  <a:schemeClr val="dk1"/>
                </a:solidFill>
                <a:latin typeface="Calibri"/>
                <a:ea typeface="Calibri"/>
                <a:cs typeface="Calibri"/>
                <a:sym typeface="Calibri"/>
              </a:rPr>
              <a:t>p</a:t>
            </a:r>
            <a:r>
              <a:rPr b="0" i="0" lang="en" sz="1400" u="none" cap="none" strike="noStrike">
                <a:solidFill>
                  <a:schemeClr val="dk1"/>
                </a:solidFill>
                <a:latin typeface="Calibri"/>
                <a:ea typeface="Calibri"/>
                <a:cs typeface="Calibri"/>
                <a:sym typeface="Calibri"/>
              </a:rPr>
              <a:t>y</a:t>
            </a:r>
            <a:endParaRPr b="0" i="0" sz="1400" u="none" cap="none" strike="noStrike">
              <a:solidFill>
                <a:schemeClr val="dk1"/>
              </a:solidFill>
              <a:latin typeface="Calibri"/>
              <a:ea typeface="Calibri"/>
              <a:cs typeface="Calibri"/>
              <a:sym typeface="Calibri"/>
            </a:endParaRPr>
          </a:p>
        </p:txBody>
      </p:sp>
      <p:sp>
        <p:nvSpPr>
          <p:cNvPr id="605" name="Google Shape;605;p84"/>
          <p:cNvSpPr/>
          <p:nvPr/>
        </p:nvSpPr>
        <p:spPr>
          <a:xfrm>
            <a:off x="5883441" y="1461836"/>
            <a:ext cx="3068100" cy="1155000"/>
          </a:xfrm>
          <a:prstGeom prst="rect">
            <a:avLst/>
          </a:prstGeom>
          <a:solidFill>
            <a:srgbClr val="073763"/>
          </a:solidFill>
          <a:ln cap="flat" cmpd="sng" w="12700">
            <a:solidFill>
              <a:srgbClr val="21341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To load initial model: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lt1"/>
                </a:solidFill>
                <a:latin typeface="Calibri"/>
                <a:ea typeface="Calibri"/>
                <a:cs typeface="Calibri"/>
                <a:sym typeface="Calibri"/>
              </a:rPr>
              <a:t>fab localhost load_conflict:conflict_name</a:t>
            </a:r>
            <a:endParaRPr b="1" i="1"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e.g. </a:t>
            </a:r>
            <a:r>
              <a:rPr b="0" i="1" lang="en" sz="1400" u="none" cap="none" strike="noStrike">
                <a:solidFill>
                  <a:schemeClr val="lt1"/>
                </a:solidFill>
                <a:latin typeface="Calibri"/>
                <a:ea typeface="Calibri"/>
                <a:cs typeface="Calibri"/>
                <a:sym typeface="Calibri"/>
              </a:rPr>
              <a:t>fab localhost load_conflict:Mali</a:t>
            </a:r>
            <a:endParaRPr b="0" i="1" sz="1400" u="none" cap="none" strike="noStrike">
              <a:solidFill>
                <a:schemeClr val="lt1"/>
              </a:solidFill>
              <a:latin typeface="Calibri"/>
              <a:ea typeface="Calibri"/>
              <a:cs typeface="Calibri"/>
              <a:sym typeface="Calibri"/>
            </a:endParaRPr>
          </a:p>
        </p:txBody>
      </p:sp>
      <p:sp>
        <p:nvSpPr>
          <p:cNvPr id="606" name="Google Shape;606;p84"/>
          <p:cNvSpPr/>
          <p:nvPr/>
        </p:nvSpPr>
        <p:spPr>
          <a:xfrm>
            <a:off x="5889457" y="3489158"/>
            <a:ext cx="3068100" cy="956400"/>
          </a:xfrm>
          <a:prstGeom prst="rect">
            <a:avLst/>
          </a:prstGeom>
          <a:solidFill>
            <a:srgbClr val="073763"/>
          </a:solidFill>
          <a:ln cap="flat" cmpd="sng" w="12700">
            <a:solidFill>
              <a:srgbClr val="21341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To clear active_conflict directory: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 sz="1400" u="none" cap="none" strike="noStrike">
                <a:solidFill>
                  <a:schemeClr val="lt1"/>
                </a:solidFill>
                <a:latin typeface="Calibri"/>
                <a:ea typeface="Calibri"/>
                <a:cs typeface="Calibri"/>
                <a:sym typeface="Calibri"/>
              </a:rPr>
              <a:t>fab localhost clear_active_conflict</a:t>
            </a:r>
            <a:endParaRPr b="1" i="1" sz="1400" u="none" cap="none" strike="noStrike">
              <a:solidFill>
                <a:schemeClr val="lt1"/>
              </a:solidFill>
              <a:latin typeface="Calibri"/>
              <a:ea typeface="Calibri"/>
              <a:cs typeface="Calibri"/>
              <a:sym typeface="Calibri"/>
            </a:endParaRPr>
          </a:p>
        </p:txBody>
      </p:sp>
      <p:sp>
        <p:nvSpPr>
          <p:cNvPr id="607" name="Google Shape;607;p84"/>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608" name="Google Shape;608;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Initial model construction</a:t>
            </a:r>
            <a:endParaRPr sz="3000">
              <a:solidFill>
                <a:srgbClr val="073763"/>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1"/>
          <p:cNvPicPr preferRelativeResize="0"/>
          <p:nvPr/>
        </p:nvPicPr>
        <p:blipFill rotWithShape="1">
          <a:blip r:embed="rId3">
            <a:alphaModFix/>
          </a:blip>
          <a:srcRect b="0" l="16147" r="15137" t="0"/>
          <a:stretch/>
        </p:blipFill>
        <p:spPr>
          <a:xfrm>
            <a:off x="7432025" y="0"/>
            <a:ext cx="1711975" cy="1993100"/>
          </a:xfrm>
          <a:prstGeom prst="rect">
            <a:avLst/>
          </a:prstGeom>
          <a:noFill/>
          <a:ln>
            <a:noFill/>
          </a:ln>
        </p:spPr>
      </p:pic>
      <p:sp>
        <p:nvSpPr>
          <p:cNvPr id="184" name="Google Shape;184;p3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Agent-based modelling (cont.)</a:t>
            </a:r>
            <a:endParaRPr sz="3000"/>
          </a:p>
        </p:txBody>
      </p:sp>
      <p:sp>
        <p:nvSpPr>
          <p:cNvPr id="185" name="Google Shape;185;p31"/>
          <p:cNvSpPr txBox="1"/>
          <p:nvPr>
            <p:ph idx="1" type="body"/>
          </p:nvPr>
        </p:nvSpPr>
        <p:spPr>
          <a:xfrm>
            <a:off x="577200" y="1268050"/>
            <a:ext cx="8145600" cy="32634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0"/>
              </a:spcBef>
              <a:spcAft>
                <a:spcPts val="0"/>
              </a:spcAft>
              <a:buSzPts val="1600"/>
              <a:buChar char="❏"/>
            </a:pPr>
            <a:r>
              <a:rPr lang="en" sz="1600"/>
              <a:t>The initial concept of ABM was introduced in the late 1940s</a:t>
            </a:r>
            <a:endParaRPr sz="1600"/>
          </a:p>
          <a:p>
            <a:pPr indent="-330200" lvl="0" marL="457200" rtl="0" algn="l">
              <a:lnSpc>
                <a:spcPct val="115000"/>
              </a:lnSpc>
              <a:spcBef>
                <a:spcPts val="1000"/>
              </a:spcBef>
              <a:spcAft>
                <a:spcPts val="0"/>
              </a:spcAft>
              <a:buSzPts val="1600"/>
              <a:buChar char="❏"/>
            </a:pPr>
            <a:r>
              <a:rPr lang="en" sz="1600"/>
              <a:t>However, it has become popular in the 1990s as the use of ABM required computational advancements</a:t>
            </a:r>
            <a:endParaRPr sz="1600"/>
          </a:p>
          <a:p>
            <a:pPr indent="-330200" lvl="0" marL="457200" rtl="0" algn="l">
              <a:lnSpc>
                <a:spcPct val="115000"/>
              </a:lnSpc>
              <a:spcBef>
                <a:spcPts val="1000"/>
              </a:spcBef>
              <a:spcAft>
                <a:spcPts val="0"/>
              </a:spcAft>
              <a:buSzPts val="1600"/>
              <a:buChar char="❏"/>
            </a:pPr>
            <a:r>
              <a:rPr lang="en" sz="1600"/>
              <a:t>It is widely applied to various research disciplines: biology, business, economics, social sciences, and technology, and practical areas including infrastructure, civilisation, terrorism, military and crowd modelling</a:t>
            </a:r>
            <a:endParaRPr sz="1600"/>
          </a:p>
          <a:p>
            <a:pPr indent="-330200" lvl="0" marL="457200" rtl="0" algn="l">
              <a:lnSpc>
                <a:spcPct val="115000"/>
              </a:lnSpc>
              <a:spcBef>
                <a:spcPts val="1000"/>
              </a:spcBef>
              <a:spcAft>
                <a:spcPts val="0"/>
              </a:spcAft>
              <a:buSzPts val="1600"/>
              <a:buChar char="❏"/>
            </a:pPr>
            <a:r>
              <a:rPr lang="en" sz="1600"/>
              <a:t>It can explicitly model social interactions and networks emerging from it</a:t>
            </a:r>
            <a:endParaRPr sz="1600"/>
          </a:p>
          <a:p>
            <a:pPr indent="-330200" lvl="0" marL="457200" rtl="0" algn="l">
              <a:lnSpc>
                <a:spcPct val="115000"/>
              </a:lnSpc>
              <a:spcBef>
                <a:spcPts val="1000"/>
              </a:spcBef>
              <a:spcAft>
                <a:spcPts val="1000"/>
              </a:spcAft>
              <a:buSzPts val="1600"/>
              <a:buChar char="❏"/>
            </a:pPr>
            <a:r>
              <a:rPr lang="en" sz="1600"/>
              <a:t>Newly emerging application domains: cyber-security and the social factors of climate change.</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5"/>
          <p:cNvSpPr/>
          <p:nvPr/>
        </p:nvSpPr>
        <p:spPr>
          <a:xfrm>
            <a:off x="0" y="1028700"/>
            <a:ext cx="9144000" cy="4114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aphicFrame>
        <p:nvGraphicFramePr>
          <p:cNvPr id="615" name="Google Shape;615;p85"/>
          <p:cNvGraphicFramePr/>
          <p:nvPr/>
        </p:nvGraphicFramePr>
        <p:xfrm>
          <a:off x="694932" y="2353882"/>
          <a:ext cx="3000000" cy="3000000"/>
        </p:xfrm>
        <a:graphic>
          <a:graphicData uri="http://schemas.openxmlformats.org/drawingml/2006/table">
            <a:tbl>
              <a:tblPr>
                <a:noFill/>
                <a:tableStyleId>{AE0D1CB7-8CBA-4079-A021-CBBC4CD54DDE}</a:tableStyleId>
              </a:tblPr>
              <a:tblGrid>
                <a:gridCol w="1940000"/>
                <a:gridCol w="5883450"/>
              </a:tblGrid>
              <a:tr h="468100">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Calibri"/>
                          <a:ea typeface="Calibri"/>
                          <a:cs typeface="Calibri"/>
                          <a:sym typeface="Calibri"/>
                        </a:rPr>
                        <a:t>Parameters</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500"/>
                        <a:buFont typeface="Arial"/>
                        <a:buNone/>
                      </a:pPr>
                      <a:r>
                        <a:rPr b="1" lang="en" sz="1500" u="none" cap="none" strike="noStrike">
                          <a:latin typeface="Calibri"/>
                          <a:ea typeface="Calibri"/>
                          <a:cs typeface="Calibri"/>
                          <a:sym typeface="Calibri"/>
                        </a:rPr>
                        <a:t>Commands</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537350">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Change camp capacity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change_capacities:camp_name=capacity (,came_name2=capacity2)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5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Add new camp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add_camp:camp_name,region,country(,lat,lon)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5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Delete location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delete_location:location_name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5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Camp closure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close_camp:camp_name,country,closure_start,closure_end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5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Border closure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close_border:country1,country2,closure_start,closure_end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1575">
                <a:tc>
                  <a:txBody>
                    <a:bodyPr/>
                    <a:lstStyle/>
                    <a:p>
                      <a:pPr indent="0" lvl="0" marL="0" marR="0" rtl="0" algn="l">
                        <a:lnSpc>
                          <a:spcPct val="100000"/>
                        </a:lnSpc>
                        <a:spcBef>
                          <a:spcPts val="0"/>
                        </a:spcBef>
                        <a:spcAft>
                          <a:spcPts val="0"/>
                        </a:spcAft>
                        <a:buClr>
                          <a:srgbClr val="000000"/>
                        </a:buClr>
                        <a:buSzPts val="1500"/>
                        <a:buFont typeface="Arial"/>
                        <a:buNone/>
                      </a:pPr>
                      <a:r>
                        <a:rPr lang="en" sz="1500" u="none" cap="none" strike="noStrike">
                          <a:latin typeface="Calibri"/>
                          <a:ea typeface="Calibri"/>
                          <a:cs typeface="Calibri"/>
                          <a:sym typeface="Calibri"/>
                        </a:rPr>
                        <a:t>Forced redirection </a:t>
                      </a:r>
                      <a:endParaRPr sz="1100" u="none" cap="none" strike="noStrike"/>
                    </a:p>
                  </a:txBody>
                  <a:tcPr marT="25725" marB="25725" marR="61250" marL="61250" anchor="ctr">
                    <a:lnL cap="flat" cmpd="sng" w="182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latin typeface="Calibri"/>
                          <a:ea typeface="Calibri"/>
                          <a:cs typeface="Calibri"/>
                          <a:sym typeface="Calibri"/>
                        </a:rPr>
                        <a:t>fab localhost redirect:source,destination,redirect_start,redirect_end </a:t>
                      </a:r>
                      <a:endParaRPr sz="1100" u="none" cap="none" strike="noStrike"/>
                    </a:p>
                  </a:txBody>
                  <a:tcPr marT="25725" marB="25725" marR="61250" marL="61250" anchor="ctr">
                    <a:lnL cap="flat" cmpd="sng" w="9525">
                      <a:solidFill>
                        <a:srgbClr val="000000"/>
                      </a:solidFill>
                      <a:prstDash val="solid"/>
                      <a:round/>
                      <a:headEnd len="sm" w="sm" type="none"/>
                      <a:tailEnd len="sm" w="sm" type="none"/>
                    </a:lnL>
                    <a:lnR cap="flat" cmpd="sng" w="182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page5image3725552" id="616" name="Google Shape;616;p85"/>
          <p:cNvPicPr preferRelativeResize="0"/>
          <p:nvPr/>
        </p:nvPicPr>
        <p:blipFill rotWithShape="1">
          <a:blip r:embed="rId3">
            <a:alphaModFix/>
          </a:blip>
          <a:srcRect b="0" l="0" r="0" t="0"/>
          <a:stretch/>
        </p:blipFill>
        <p:spPr>
          <a:xfrm>
            <a:off x="1914526" y="2087762"/>
            <a:ext cx="7144" cy="7144"/>
          </a:xfrm>
          <a:prstGeom prst="rect">
            <a:avLst/>
          </a:prstGeom>
          <a:noFill/>
          <a:ln>
            <a:noFill/>
          </a:ln>
        </p:spPr>
      </p:pic>
      <p:pic>
        <p:nvPicPr>
          <p:cNvPr descr="page5image3791280" id="617" name="Google Shape;617;p85"/>
          <p:cNvPicPr preferRelativeResize="0"/>
          <p:nvPr/>
        </p:nvPicPr>
        <p:blipFill rotWithShape="1">
          <a:blip r:embed="rId3">
            <a:alphaModFix/>
          </a:blip>
          <a:srcRect b="0" l="0" r="0" t="0"/>
          <a:stretch/>
        </p:blipFill>
        <p:spPr>
          <a:xfrm>
            <a:off x="1914526" y="2087762"/>
            <a:ext cx="7144" cy="7144"/>
          </a:xfrm>
          <a:prstGeom prst="rect">
            <a:avLst/>
          </a:prstGeom>
          <a:noFill/>
          <a:ln>
            <a:noFill/>
          </a:ln>
        </p:spPr>
      </p:pic>
      <p:pic>
        <p:nvPicPr>
          <p:cNvPr descr="page5image3770480" id="618" name="Google Shape;618;p85"/>
          <p:cNvPicPr preferRelativeResize="0"/>
          <p:nvPr/>
        </p:nvPicPr>
        <p:blipFill rotWithShape="1">
          <a:blip r:embed="rId3">
            <a:alphaModFix/>
          </a:blip>
          <a:srcRect b="0" l="0" r="0" t="0"/>
          <a:stretch/>
        </p:blipFill>
        <p:spPr>
          <a:xfrm>
            <a:off x="1914526" y="2087762"/>
            <a:ext cx="7144" cy="7144"/>
          </a:xfrm>
          <a:prstGeom prst="rect">
            <a:avLst/>
          </a:prstGeom>
          <a:noFill/>
          <a:ln>
            <a:noFill/>
          </a:ln>
        </p:spPr>
      </p:pic>
      <p:pic>
        <p:nvPicPr>
          <p:cNvPr descr="page5image3754672" id="619" name="Google Shape;619;p85"/>
          <p:cNvPicPr preferRelativeResize="0"/>
          <p:nvPr/>
        </p:nvPicPr>
        <p:blipFill rotWithShape="1">
          <a:blip r:embed="rId3">
            <a:alphaModFix/>
          </a:blip>
          <a:srcRect b="0" l="0" r="0" t="0"/>
          <a:stretch/>
        </p:blipFill>
        <p:spPr>
          <a:xfrm>
            <a:off x="1914526" y="2087762"/>
            <a:ext cx="7144" cy="7144"/>
          </a:xfrm>
          <a:prstGeom prst="rect">
            <a:avLst/>
          </a:prstGeom>
          <a:noFill/>
          <a:ln>
            <a:noFill/>
          </a:ln>
        </p:spPr>
      </p:pic>
      <p:pic>
        <p:nvPicPr>
          <p:cNvPr descr="page5image3751136" id="620" name="Google Shape;620;p85"/>
          <p:cNvPicPr preferRelativeResize="0"/>
          <p:nvPr/>
        </p:nvPicPr>
        <p:blipFill rotWithShape="1">
          <a:blip r:embed="rId3">
            <a:alphaModFix/>
          </a:blip>
          <a:srcRect b="0" l="0" r="0" t="0"/>
          <a:stretch/>
        </p:blipFill>
        <p:spPr>
          <a:xfrm>
            <a:off x="1914526" y="2087762"/>
            <a:ext cx="7144" cy="7144"/>
          </a:xfrm>
          <a:prstGeom prst="rect">
            <a:avLst/>
          </a:prstGeom>
          <a:noFill/>
          <a:ln>
            <a:noFill/>
          </a:ln>
        </p:spPr>
      </p:pic>
      <p:sp>
        <p:nvSpPr>
          <p:cNvPr id="621" name="Google Shape;621;p85"/>
          <p:cNvSpPr/>
          <p:nvPr/>
        </p:nvSpPr>
        <p:spPr>
          <a:xfrm>
            <a:off x="619626" y="1228488"/>
            <a:ext cx="8524500" cy="1038900"/>
          </a:xfrm>
          <a:prstGeom prst="rect">
            <a:avLst/>
          </a:prstGeom>
          <a:noFill/>
          <a:ln>
            <a:noFill/>
          </a:ln>
        </p:spPr>
        <p:txBody>
          <a:bodyPr anchorCtr="0" anchor="t" bIns="34275" lIns="68575" spcFirstLastPara="1" rIns="68575" wrap="square" tIns="34275">
            <a:noAutofit/>
          </a:bodyPr>
          <a:lstStyle/>
          <a:p>
            <a:pPr indent="-317500" lvl="0" marL="342900" marR="0" rtl="0" algn="l">
              <a:lnSpc>
                <a:spcPct val="115000"/>
              </a:lnSpc>
              <a:spcBef>
                <a:spcPts val="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an exploration of parameters for policy decisions</a:t>
            </a:r>
            <a:endParaRPr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rPr i="0" lang="en" sz="1800" u="none" cap="none" strike="noStrike">
                <a:solidFill>
                  <a:schemeClr val="dk1"/>
                </a:solidFill>
                <a:latin typeface="Roboto"/>
                <a:ea typeface="Roboto"/>
                <a:cs typeface="Roboto"/>
                <a:sym typeface="Roboto"/>
              </a:rPr>
              <a:t>Purpose:</a:t>
            </a:r>
            <a:endParaRPr i="0" sz="1800" u="none" cap="none" strike="noStrike">
              <a:solidFill>
                <a:srgbClr val="000000"/>
              </a:solidFill>
              <a:latin typeface="Roboto"/>
              <a:ea typeface="Roboto"/>
              <a:cs typeface="Roboto"/>
              <a:sym typeface="Roboto"/>
            </a:endParaRPr>
          </a:p>
          <a:p>
            <a:pPr indent="-317500" lvl="0" marL="342900" marR="0" rtl="0" algn="l">
              <a:lnSpc>
                <a:spcPct val="115000"/>
              </a:lnSpc>
              <a:spcBef>
                <a:spcPts val="0"/>
              </a:spcBef>
              <a:spcAft>
                <a:spcPts val="0"/>
              </a:spcAft>
              <a:buClr>
                <a:schemeClr val="dk1"/>
              </a:buClr>
              <a:buSzPts val="1800"/>
              <a:buFont typeface="Roboto"/>
              <a:buChar char="❏"/>
            </a:pPr>
            <a:r>
              <a:rPr i="0" lang="en" sz="1800" u="none" cap="none" strike="noStrike">
                <a:solidFill>
                  <a:schemeClr val="dk1"/>
                </a:solidFill>
                <a:latin typeface="Roboto"/>
                <a:ea typeface="Roboto"/>
                <a:cs typeface="Roboto"/>
                <a:sym typeface="Roboto"/>
              </a:rPr>
              <a:t>to examine policy implications that can vary across conflicts</a:t>
            </a:r>
            <a:endParaRPr i="0" sz="1800" u="none" cap="none" strike="noStrike">
              <a:solidFill>
                <a:srgbClr val="000000"/>
              </a:solidFill>
              <a:latin typeface="Roboto"/>
              <a:ea typeface="Roboto"/>
              <a:cs typeface="Roboto"/>
              <a:sym typeface="Roboto"/>
            </a:endParaRPr>
          </a:p>
        </p:txBody>
      </p:sp>
      <p:sp>
        <p:nvSpPr>
          <p:cNvPr id="622" name="Google Shape;622;p85"/>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623" name="Google Shape;623;p8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Model refinement</a:t>
            </a:r>
            <a:endParaRPr sz="3000">
              <a:solidFill>
                <a:srgbClr val="073763"/>
              </a:solidFill>
              <a:latin typeface="Merriweather"/>
              <a:ea typeface="Merriweather"/>
              <a:cs typeface="Merriweather"/>
              <a:sym typeface="Merriweath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2100"/>
              <a:buFont typeface="Arial"/>
              <a:buNone/>
            </a:pPr>
            <a:r>
              <a:rPr i="0" lang="en" sz="1800" u="none" cap="none" strike="noStrike">
                <a:solidFill>
                  <a:srgbClr val="434343"/>
                </a:solidFill>
                <a:latin typeface="Roboto"/>
                <a:ea typeface="Roboto"/>
                <a:cs typeface="Roboto"/>
                <a:sym typeface="Roboto"/>
              </a:rPr>
              <a:t>Instantiate simulation with changed parameters of conflict scenario:</a:t>
            </a:r>
            <a:endParaRPr i="0" sz="18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t/>
            </a:r>
            <a:endParaRPr b="1" i="1" sz="1600" u="none" cap="none" strike="noStrike">
              <a:solidFill>
                <a:srgbClr val="434343"/>
              </a:solidFill>
              <a:latin typeface="Roboto"/>
              <a:ea typeface="Roboto"/>
              <a:cs typeface="Roboto"/>
              <a:sym typeface="Roboto"/>
            </a:endParaRPr>
          </a:p>
          <a:p>
            <a:pPr indent="-139700" lvl="0" marL="177800" marR="0" rtl="0" algn="l">
              <a:lnSpc>
                <a:spcPct val="115000"/>
              </a:lnSpc>
              <a:spcBef>
                <a:spcPts val="800"/>
              </a:spcBef>
              <a:spcAft>
                <a:spcPts val="0"/>
              </a:spcAft>
              <a:buClr>
                <a:srgbClr val="434343"/>
              </a:buClr>
              <a:buSzPts val="1600"/>
              <a:buFont typeface="Roboto"/>
              <a:buChar char="●"/>
            </a:pPr>
            <a:r>
              <a:rPr b="1" i="1" lang="en" sz="1600" u="none" cap="none" strike="noStrike">
                <a:solidFill>
                  <a:srgbClr val="434343"/>
                </a:solidFill>
                <a:latin typeface="Roboto"/>
                <a:ea typeface="Roboto"/>
                <a:cs typeface="Roboto"/>
                <a:sym typeface="Roboto"/>
              </a:rPr>
              <a:t>   fab localhost instantiate:conflict_name </a:t>
            </a:r>
            <a:endParaRPr i="0" sz="16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rPr i="0" lang="en" sz="1600" u="none" cap="none" strike="noStrike">
                <a:solidFill>
                  <a:srgbClr val="434343"/>
                </a:solidFill>
                <a:latin typeface="Roboto"/>
                <a:ea typeface="Roboto"/>
                <a:cs typeface="Roboto"/>
                <a:sym typeface="Roboto"/>
              </a:rPr>
              <a:t>     e.g. </a:t>
            </a:r>
            <a:r>
              <a:rPr i="1" lang="en" sz="1600" u="none" cap="none" strike="noStrike">
                <a:solidFill>
                  <a:srgbClr val="434343"/>
                </a:solidFill>
                <a:latin typeface="Roboto"/>
                <a:ea typeface="Roboto"/>
                <a:cs typeface="Roboto"/>
                <a:sym typeface="Roboto"/>
              </a:rPr>
              <a:t>fab localhost instantiate:mali</a:t>
            </a:r>
            <a:endParaRPr i="1" sz="16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t/>
            </a:r>
            <a:endParaRPr i="0" sz="16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rPr i="0" lang="en" sz="1600" u="none" cap="none" strike="noStrike">
                <a:solidFill>
                  <a:srgbClr val="434343"/>
                </a:solidFill>
                <a:latin typeface="Roboto"/>
                <a:ea typeface="Roboto"/>
                <a:cs typeface="Roboto"/>
                <a:sym typeface="Roboto"/>
              </a:rPr>
              <a:t>Execution of simulation run:</a:t>
            </a:r>
            <a:endParaRPr i="0" sz="16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t/>
            </a:r>
            <a:endParaRPr i="0" sz="1600" u="none" cap="none" strike="noStrike">
              <a:solidFill>
                <a:srgbClr val="434343"/>
              </a:solidFill>
              <a:latin typeface="Roboto"/>
              <a:ea typeface="Roboto"/>
              <a:cs typeface="Roboto"/>
              <a:sym typeface="Roboto"/>
            </a:endParaRPr>
          </a:p>
          <a:p>
            <a:pPr indent="-139700" lvl="0" marL="177800" marR="0" rtl="0" algn="l">
              <a:lnSpc>
                <a:spcPct val="115000"/>
              </a:lnSpc>
              <a:spcBef>
                <a:spcPts val="800"/>
              </a:spcBef>
              <a:spcAft>
                <a:spcPts val="0"/>
              </a:spcAft>
              <a:buClr>
                <a:srgbClr val="434343"/>
              </a:buClr>
              <a:buSzPts val="1600"/>
              <a:buFont typeface="Noto Sans Symbols"/>
              <a:buChar char="●"/>
            </a:pPr>
            <a:r>
              <a:rPr i="0" lang="en" sz="1600" u="none" cap="none" strike="noStrike">
                <a:solidFill>
                  <a:srgbClr val="434343"/>
                </a:solidFill>
                <a:latin typeface="Roboto"/>
                <a:ea typeface="Roboto"/>
                <a:cs typeface="Roboto"/>
                <a:sym typeface="Roboto"/>
              </a:rPr>
              <a:t>   </a:t>
            </a:r>
            <a:r>
              <a:rPr b="1" i="1" lang="en" sz="1600" u="none" cap="none" strike="noStrike">
                <a:solidFill>
                  <a:srgbClr val="434343"/>
                </a:solidFill>
                <a:latin typeface="Roboto"/>
                <a:ea typeface="Roboto"/>
                <a:cs typeface="Roboto"/>
                <a:sym typeface="Roboto"/>
              </a:rPr>
              <a:t>fab localhost flee:flee_conflict_name</a:t>
            </a:r>
            <a:endParaRPr b="1" i="1" sz="1600" u="none" cap="none" strike="noStrike">
              <a:solidFill>
                <a:srgbClr val="434343"/>
              </a:solidFill>
              <a:latin typeface="Roboto"/>
              <a:ea typeface="Roboto"/>
              <a:cs typeface="Roboto"/>
              <a:sym typeface="Roboto"/>
            </a:endParaRPr>
          </a:p>
          <a:p>
            <a:pPr indent="0" lvl="1" marL="342900" marR="0" rtl="0" algn="l">
              <a:lnSpc>
                <a:spcPct val="115000"/>
              </a:lnSpc>
              <a:spcBef>
                <a:spcPts val="400"/>
              </a:spcBef>
              <a:spcAft>
                <a:spcPts val="0"/>
              </a:spcAft>
              <a:buClr>
                <a:schemeClr val="dk1"/>
              </a:buClr>
              <a:buSzPts val="1800"/>
              <a:buFont typeface="Arial"/>
              <a:buNone/>
            </a:pPr>
            <a:r>
              <a:rPr i="0" lang="en" sz="1600" u="none" cap="none" strike="noStrike">
                <a:solidFill>
                  <a:srgbClr val="434343"/>
                </a:solidFill>
                <a:latin typeface="Roboto"/>
                <a:ea typeface="Roboto"/>
                <a:cs typeface="Roboto"/>
                <a:sym typeface="Roboto"/>
              </a:rPr>
              <a:t>e.g. fab localhost flee:flee_mali</a:t>
            </a:r>
            <a:endParaRPr i="0" sz="1600" u="none" cap="none" strike="noStrike">
              <a:solidFill>
                <a:srgbClr val="434343"/>
              </a:solidFill>
              <a:latin typeface="Roboto"/>
              <a:ea typeface="Roboto"/>
              <a:cs typeface="Roboto"/>
              <a:sym typeface="Roboto"/>
            </a:endParaRPr>
          </a:p>
        </p:txBody>
      </p:sp>
      <p:sp>
        <p:nvSpPr>
          <p:cNvPr id="629" name="Google Shape;629;p86"/>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
        <p:nvSpPr>
          <p:cNvPr id="630" name="Google Shape;630;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Simulation execution</a:t>
            </a:r>
            <a:endParaRPr sz="3000">
              <a:solidFill>
                <a:srgbClr val="073763"/>
              </a:solidFill>
              <a:latin typeface="Merriweather"/>
              <a:ea typeface="Merriweather"/>
              <a:cs typeface="Merriweather"/>
              <a:sym typeface="Merriweathe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Setup of simulation execution</a:t>
            </a:r>
            <a:endParaRPr sz="3000">
              <a:solidFill>
                <a:srgbClr val="073763"/>
              </a:solidFill>
              <a:latin typeface="Merriweather"/>
              <a:ea typeface="Merriweather"/>
              <a:cs typeface="Merriweather"/>
              <a:sym typeface="Merriweather"/>
            </a:endParaRPr>
          </a:p>
        </p:txBody>
      </p:sp>
      <p:pic>
        <p:nvPicPr>
          <p:cNvPr id="637" name="Google Shape;637;p87"/>
          <p:cNvPicPr preferRelativeResize="0"/>
          <p:nvPr/>
        </p:nvPicPr>
        <p:blipFill>
          <a:blip r:embed="rId3">
            <a:alphaModFix/>
          </a:blip>
          <a:stretch>
            <a:fillRect/>
          </a:stretch>
        </p:blipFill>
        <p:spPr>
          <a:xfrm>
            <a:off x="218237" y="1191850"/>
            <a:ext cx="8707527" cy="385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8"/>
          <p:cNvSpPr txBox="1"/>
          <p:nvPr>
            <p:ph idx="1" type="body"/>
          </p:nvPr>
        </p:nvSpPr>
        <p:spPr>
          <a:xfrm>
            <a:off x="4796813" y="4632625"/>
            <a:ext cx="4011900" cy="372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2100"/>
              <a:buFont typeface="Arial"/>
              <a:buNone/>
            </a:pPr>
            <a:r>
              <a:rPr lang="en" sz="1800">
                <a:solidFill>
                  <a:srgbClr val="434343"/>
                </a:solidFill>
                <a:latin typeface="Roboto"/>
                <a:ea typeface="Roboto"/>
                <a:cs typeface="Roboto"/>
                <a:sym typeface="Roboto"/>
              </a:rPr>
              <a:t> </a:t>
            </a:r>
            <a:r>
              <a:rPr lang="en" sz="1400">
                <a:solidFill>
                  <a:srgbClr val="434343"/>
                </a:solidFill>
                <a:latin typeface="Roboto"/>
                <a:ea typeface="Roboto"/>
                <a:cs typeface="Roboto"/>
                <a:sym typeface="Roboto"/>
              </a:rPr>
              <a:t>Overview of the averaged relative differences</a:t>
            </a:r>
            <a:endParaRPr sz="1800">
              <a:solidFill>
                <a:srgbClr val="434343"/>
              </a:solidFill>
              <a:latin typeface="Roboto"/>
              <a:ea typeface="Roboto"/>
              <a:cs typeface="Roboto"/>
              <a:sym typeface="Roboto"/>
            </a:endParaRPr>
          </a:p>
        </p:txBody>
      </p:sp>
      <p:sp>
        <p:nvSpPr>
          <p:cNvPr id="643" name="Google Shape;643;p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Simulation results</a:t>
            </a:r>
            <a:endParaRPr sz="3000">
              <a:solidFill>
                <a:srgbClr val="073763"/>
              </a:solidFill>
              <a:latin typeface="Merriweather"/>
              <a:ea typeface="Merriweather"/>
              <a:cs typeface="Merriweather"/>
              <a:sym typeface="Merriweather"/>
            </a:endParaRPr>
          </a:p>
        </p:txBody>
      </p:sp>
      <p:pic>
        <p:nvPicPr>
          <p:cNvPr id="644" name="Google Shape;644;p88"/>
          <p:cNvPicPr preferRelativeResize="0"/>
          <p:nvPr/>
        </p:nvPicPr>
        <p:blipFill>
          <a:blip r:embed="rId3">
            <a:alphaModFix/>
          </a:blip>
          <a:stretch>
            <a:fillRect/>
          </a:stretch>
        </p:blipFill>
        <p:spPr>
          <a:xfrm>
            <a:off x="3957714" y="1193525"/>
            <a:ext cx="5083411" cy="3439100"/>
          </a:xfrm>
          <a:prstGeom prst="rect">
            <a:avLst/>
          </a:prstGeom>
          <a:noFill/>
          <a:ln>
            <a:noFill/>
          </a:ln>
        </p:spPr>
      </p:pic>
      <p:sp>
        <p:nvSpPr>
          <p:cNvPr id="645" name="Google Shape;645;p88"/>
          <p:cNvSpPr txBox="1"/>
          <p:nvPr>
            <p:ph idx="1" type="body"/>
          </p:nvPr>
        </p:nvSpPr>
        <p:spPr>
          <a:xfrm>
            <a:off x="628650" y="1369225"/>
            <a:ext cx="3679200" cy="32634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Simulation </a:t>
            </a:r>
            <a:r>
              <a:rPr lang="en" sz="1800">
                <a:solidFill>
                  <a:srgbClr val="434343"/>
                </a:solidFill>
                <a:latin typeface="Roboto"/>
                <a:ea typeface="Roboto"/>
                <a:cs typeface="Roboto"/>
                <a:sym typeface="Roboto"/>
              </a:rPr>
              <a:t>runs persistently lessens respectively from 0.615 to 0.499 over the simulation period </a:t>
            </a:r>
            <a:endParaRPr sz="1000">
              <a:latin typeface="Arial"/>
              <a:ea typeface="Arial"/>
              <a:cs typeface="Arial"/>
              <a:sym typeface="Arial"/>
            </a:endParaRPr>
          </a:p>
          <a:p>
            <a:pPr indent="0" lvl="0" marL="0" marR="0" rtl="0" algn="l">
              <a:lnSpc>
                <a:spcPct val="115000"/>
              </a:lnSpc>
              <a:spcBef>
                <a:spcPts val="0"/>
              </a:spcBef>
              <a:spcAft>
                <a:spcPts val="0"/>
              </a:spcAft>
              <a:buClr>
                <a:schemeClr val="dk1"/>
              </a:buClr>
              <a:buSzPts val="2100"/>
              <a:buFont typeface="Arial"/>
              <a:buNone/>
            </a:pPr>
            <a:r>
              <a:t/>
            </a:r>
            <a:endParaRPr sz="1800">
              <a:solidFill>
                <a:srgbClr val="434343"/>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89"/>
          <p:cNvSpPr txBox="1"/>
          <p:nvPr>
            <p:ph idx="1" type="body"/>
          </p:nvPr>
        </p:nvSpPr>
        <p:spPr>
          <a:xfrm>
            <a:off x="628650" y="1268050"/>
            <a:ext cx="5255400" cy="32634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The most populous camp (</a:t>
            </a:r>
            <a:r>
              <a:rPr b="1" lang="en" sz="1800">
                <a:solidFill>
                  <a:srgbClr val="434343"/>
                </a:solidFill>
                <a:latin typeface="Roboto"/>
                <a:ea typeface="Roboto"/>
                <a:cs typeface="Roboto"/>
                <a:sym typeface="Roboto"/>
              </a:rPr>
              <a:t>Adjumani</a:t>
            </a:r>
            <a:r>
              <a:rPr lang="en" sz="1800">
                <a:solidFill>
                  <a:srgbClr val="434343"/>
                </a:solidFill>
                <a:latin typeface="Roboto"/>
                <a:ea typeface="Roboto"/>
                <a:cs typeface="Roboto"/>
                <a:sym typeface="Roboto"/>
              </a:rPr>
              <a:t>) with more than 140,000 refugees over the simulation period</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Refugee counts in </a:t>
            </a:r>
            <a:r>
              <a:rPr b="1" lang="en" sz="1800">
                <a:solidFill>
                  <a:srgbClr val="434343"/>
                </a:solidFill>
                <a:latin typeface="Roboto"/>
                <a:ea typeface="Roboto"/>
                <a:cs typeface="Roboto"/>
                <a:sym typeface="Roboto"/>
              </a:rPr>
              <a:t>Kiryandongo</a:t>
            </a:r>
            <a:r>
              <a:rPr lang="en" sz="1800">
                <a:solidFill>
                  <a:srgbClr val="434343"/>
                </a:solidFill>
                <a:latin typeface="Roboto"/>
                <a:ea typeface="Roboto"/>
                <a:cs typeface="Roboto"/>
                <a:sym typeface="Roboto"/>
              </a:rPr>
              <a:t> and </a:t>
            </a:r>
            <a:r>
              <a:rPr b="1" lang="en" sz="1800">
                <a:solidFill>
                  <a:srgbClr val="434343"/>
                </a:solidFill>
                <a:latin typeface="Roboto"/>
                <a:ea typeface="Roboto"/>
                <a:cs typeface="Roboto"/>
                <a:sym typeface="Roboto"/>
              </a:rPr>
              <a:t>Kakuma</a:t>
            </a:r>
            <a:r>
              <a:rPr lang="en" sz="1800">
                <a:solidFill>
                  <a:srgbClr val="434343"/>
                </a:solidFill>
                <a:latin typeface="Roboto"/>
                <a:ea typeface="Roboto"/>
                <a:cs typeface="Roboto"/>
                <a:sym typeface="Roboto"/>
              </a:rPr>
              <a:t> are in close agreement with the UNHCR data</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Simulations underpredict for </a:t>
            </a:r>
            <a:r>
              <a:rPr b="1" lang="en" sz="1800">
                <a:solidFill>
                  <a:srgbClr val="434343"/>
                </a:solidFill>
                <a:latin typeface="Roboto"/>
                <a:ea typeface="Roboto"/>
                <a:cs typeface="Roboto"/>
                <a:sym typeface="Roboto"/>
              </a:rPr>
              <a:t>Kule, Jewi </a:t>
            </a:r>
            <a:r>
              <a:rPr lang="en" sz="1800">
                <a:solidFill>
                  <a:srgbClr val="434343"/>
                </a:solidFill>
                <a:latin typeface="Roboto"/>
                <a:ea typeface="Roboto"/>
                <a:cs typeface="Roboto"/>
                <a:sym typeface="Roboto"/>
              </a:rPr>
              <a:t>and </a:t>
            </a:r>
            <a:r>
              <a:rPr b="1" lang="en" sz="1800">
                <a:solidFill>
                  <a:srgbClr val="434343"/>
                </a:solidFill>
                <a:latin typeface="Roboto"/>
                <a:ea typeface="Roboto"/>
                <a:cs typeface="Roboto"/>
                <a:sym typeface="Roboto"/>
              </a:rPr>
              <a:t>Khartoum</a:t>
            </a:r>
            <a:r>
              <a:rPr lang="en" sz="1800">
                <a:solidFill>
                  <a:srgbClr val="434343"/>
                </a:solidFill>
                <a:latin typeface="Roboto"/>
                <a:ea typeface="Roboto"/>
                <a:cs typeface="Roboto"/>
                <a:sym typeface="Roboto"/>
              </a:rPr>
              <a:t> camps </a:t>
            </a:r>
            <a:endParaRPr sz="18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Kakuma</a:t>
            </a:r>
            <a:r>
              <a:rPr lang="en" sz="1800">
                <a:solidFill>
                  <a:srgbClr val="434343"/>
                </a:solidFill>
                <a:latin typeface="Roboto"/>
                <a:ea typeface="Roboto"/>
                <a:cs typeface="Roboto"/>
                <a:sym typeface="Roboto"/>
              </a:rPr>
              <a:t> (45239), </a:t>
            </a:r>
            <a:r>
              <a:rPr b="1" lang="en" sz="1800">
                <a:solidFill>
                  <a:srgbClr val="434343"/>
                </a:solidFill>
                <a:latin typeface="Roboto"/>
                <a:ea typeface="Roboto"/>
                <a:cs typeface="Roboto"/>
                <a:sym typeface="Roboto"/>
              </a:rPr>
              <a:t>Pugnido</a:t>
            </a:r>
            <a:r>
              <a:rPr lang="en" sz="1800">
                <a:solidFill>
                  <a:srgbClr val="434343"/>
                </a:solidFill>
                <a:latin typeface="Roboto"/>
                <a:ea typeface="Roboto"/>
                <a:cs typeface="Roboto"/>
                <a:sym typeface="Roboto"/>
              </a:rPr>
              <a:t> (42044), </a:t>
            </a:r>
            <a:r>
              <a:rPr b="1" lang="en" sz="1800">
                <a:solidFill>
                  <a:srgbClr val="434343"/>
                </a:solidFill>
                <a:latin typeface="Roboto"/>
                <a:ea typeface="Roboto"/>
                <a:cs typeface="Roboto"/>
                <a:sym typeface="Roboto"/>
              </a:rPr>
              <a:t>Rhino </a:t>
            </a:r>
            <a:r>
              <a:rPr lang="en" sz="1800">
                <a:solidFill>
                  <a:srgbClr val="434343"/>
                </a:solidFill>
                <a:latin typeface="Roboto"/>
                <a:ea typeface="Roboto"/>
                <a:cs typeface="Roboto"/>
                <a:sym typeface="Roboto"/>
              </a:rPr>
              <a:t>(5313) and </a:t>
            </a:r>
            <a:r>
              <a:rPr b="1" lang="en" sz="1800">
                <a:solidFill>
                  <a:srgbClr val="434343"/>
                </a:solidFill>
                <a:latin typeface="Roboto"/>
                <a:ea typeface="Roboto"/>
                <a:cs typeface="Roboto"/>
                <a:sym typeface="Roboto"/>
              </a:rPr>
              <a:t>Kiryanongo</a:t>
            </a:r>
            <a:r>
              <a:rPr lang="en" sz="1800">
                <a:solidFill>
                  <a:srgbClr val="434343"/>
                </a:solidFill>
                <a:latin typeface="Roboto"/>
                <a:ea typeface="Roboto"/>
                <a:cs typeface="Roboto"/>
                <a:sym typeface="Roboto"/>
              </a:rPr>
              <a:t> (15) camps had registered number of refugees fled prior to the simulation start</a:t>
            </a:r>
            <a:endParaRPr sz="1800">
              <a:solidFill>
                <a:srgbClr val="434343"/>
              </a:solidFill>
              <a:latin typeface="Roboto"/>
              <a:ea typeface="Roboto"/>
              <a:cs typeface="Roboto"/>
              <a:sym typeface="Roboto"/>
            </a:endParaRPr>
          </a:p>
        </p:txBody>
      </p:sp>
      <p:sp>
        <p:nvSpPr>
          <p:cNvPr id="651" name="Google Shape;651;p8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Simulation results</a:t>
            </a:r>
            <a:endParaRPr sz="3000">
              <a:solidFill>
                <a:srgbClr val="073763"/>
              </a:solidFill>
              <a:latin typeface="Merriweather"/>
              <a:ea typeface="Merriweather"/>
              <a:cs typeface="Merriweather"/>
              <a:sym typeface="Merriweather"/>
            </a:endParaRPr>
          </a:p>
        </p:txBody>
      </p:sp>
      <p:pic>
        <p:nvPicPr>
          <p:cNvPr id="652" name="Google Shape;652;p89"/>
          <p:cNvPicPr preferRelativeResize="0"/>
          <p:nvPr/>
        </p:nvPicPr>
        <p:blipFill>
          <a:blip r:embed="rId3">
            <a:alphaModFix/>
          </a:blip>
          <a:stretch>
            <a:fillRect/>
          </a:stretch>
        </p:blipFill>
        <p:spPr>
          <a:xfrm>
            <a:off x="5883977" y="219950"/>
            <a:ext cx="3001422" cy="48473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Camp and border closures</a:t>
            </a:r>
            <a:endParaRPr sz="3000">
              <a:solidFill>
                <a:srgbClr val="073763"/>
              </a:solidFill>
              <a:latin typeface="Merriweather"/>
              <a:ea typeface="Merriweather"/>
              <a:cs typeface="Merriweather"/>
              <a:sym typeface="Merriweather"/>
            </a:endParaRPr>
          </a:p>
        </p:txBody>
      </p:sp>
      <p:pic>
        <p:nvPicPr>
          <p:cNvPr id="658" name="Google Shape;658;p90"/>
          <p:cNvPicPr preferRelativeResize="0"/>
          <p:nvPr/>
        </p:nvPicPr>
        <p:blipFill>
          <a:blip r:embed="rId3">
            <a:alphaModFix/>
          </a:blip>
          <a:stretch>
            <a:fillRect/>
          </a:stretch>
        </p:blipFill>
        <p:spPr>
          <a:xfrm>
            <a:off x="1996825" y="1138500"/>
            <a:ext cx="5150351" cy="3372376"/>
          </a:xfrm>
          <a:prstGeom prst="rect">
            <a:avLst/>
          </a:prstGeom>
          <a:noFill/>
          <a:ln>
            <a:noFill/>
          </a:ln>
        </p:spPr>
      </p:pic>
      <p:sp>
        <p:nvSpPr>
          <p:cNvPr id="659" name="Google Shape;659;p90"/>
          <p:cNvSpPr txBox="1"/>
          <p:nvPr/>
        </p:nvSpPr>
        <p:spPr>
          <a:xfrm>
            <a:off x="1476650" y="4433700"/>
            <a:ext cx="6817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Comparison of number of refugees in camps between no closure, camp closure and border closure</a:t>
            </a:r>
            <a:endParaRPr>
              <a:solidFill>
                <a:srgbClr val="434343"/>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1"/>
          <p:cNvSpPr txBox="1"/>
          <p:nvPr>
            <p:ph idx="1" type="body"/>
          </p:nvPr>
        </p:nvSpPr>
        <p:spPr>
          <a:xfrm>
            <a:off x="628650" y="1369225"/>
            <a:ext cx="3511800" cy="32634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800"/>
              </a:spcBef>
              <a:spcAft>
                <a:spcPts val="0"/>
              </a:spcAft>
              <a:buNone/>
            </a:pPr>
            <a:r>
              <a:t/>
            </a:r>
            <a:endParaRPr i="0" sz="1600" u="none" cap="none" strike="noStrike">
              <a:solidFill>
                <a:srgbClr val="434343"/>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rPr i="0" lang="en" sz="1600" u="none" cap="none" strike="noStrike">
                <a:solidFill>
                  <a:srgbClr val="434343"/>
                </a:solidFill>
                <a:latin typeface="Roboto"/>
                <a:ea typeface="Roboto"/>
                <a:cs typeface="Roboto"/>
                <a:sym typeface="Roboto"/>
              </a:rPr>
              <a:t> </a:t>
            </a:r>
            <a:endParaRPr i="0" sz="1600" u="none" cap="none" strike="noStrike">
              <a:solidFill>
                <a:srgbClr val="434343"/>
              </a:solidFill>
              <a:latin typeface="Roboto"/>
              <a:ea typeface="Roboto"/>
              <a:cs typeface="Roboto"/>
              <a:sym typeface="Roboto"/>
            </a:endParaRPr>
          </a:p>
        </p:txBody>
      </p:sp>
      <p:sp>
        <p:nvSpPr>
          <p:cNvPr id="665" name="Google Shape;665;p9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solidFill>
                  <a:srgbClr val="073763"/>
                </a:solidFill>
                <a:latin typeface="Merriweather"/>
                <a:ea typeface="Merriweather"/>
                <a:cs typeface="Merriweather"/>
                <a:sym typeface="Merriweather"/>
              </a:rPr>
              <a:t>Camp capacity changes</a:t>
            </a:r>
            <a:endParaRPr sz="3000">
              <a:solidFill>
                <a:srgbClr val="073763"/>
              </a:solidFill>
              <a:latin typeface="Merriweather"/>
              <a:ea typeface="Merriweather"/>
              <a:cs typeface="Merriweather"/>
              <a:sym typeface="Merriweather"/>
            </a:endParaRPr>
          </a:p>
        </p:txBody>
      </p:sp>
      <p:pic>
        <p:nvPicPr>
          <p:cNvPr id="666" name="Google Shape;666;p91"/>
          <p:cNvPicPr preferRelativeResize="0"/>
          <p:nvPr/>
        </p:nvPicPr>
        <p:blipFill>
          <a:blip r:embed="rId3">
            <a:alphaModFix/>
          </a:blip>
          <a:stretch>
            <a:fillRect/>
          </a:stretch>
        </p:blipFill>
        <p:spPr>
          <a:xfrm>
            <a:off x="2002775" y="1146287"/>
            <a:ext cx="5138437" cy="3364576"/>
          </a:xfrm>
          <a:prstGeom prst="rect">
            <a:avLst/>
          </a:prstGeom>
          <a:noFill/>
          <a:ln>
            <a:noFill/>
          </a:ln>
        </p:spPr>
      </p:pic>
      <p:sp>
        <p:nvSpPr>
          <p:cNvPr id="667" name="Google Shape;667;p91"/>
          <p:cNvSpPr txBox="1"/>
          <p:nvPr/>
        </p:nvSpPr>
        <p:spPr>
          <a:xfrm>
            <a:off x="1215850" y="4446575"/>
            <a:ext cx="70524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Comparison of number of refugees in camps between three simulations with capacity change for Adjumani camp in comparison to the base model of ssudan_ccamp.</a:t>
            </a:r>
            <a:endParaRPr>
              <a:solidFill>
                <a:srgbClr val="434343"/>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2"/>
          <p:cNvSpPr txBox="1"/>
          <p:nvPr>
            <p:ph type="title"/>
          </p:nvPr>
        </p:nvSpPr>
        <p:spPr>
          <a:xfrm>
            <a:off x="311675" y="798600"/>
            <a:ext cx="8518500" cy="3546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600">
                <a:solidFill>
                  <a:schemeClr val="dk2"/>
                </a:solidFill>
                <a:latin typeface="Roboto"/>
                <a:ea typeface="Roboto"/>
                <a:cs typeface="Roboto"/>
                <a:sym typeface="Roboto"/>
              </a:rPr>
              <a:t>Hands-on: </a:t>
            </a:r>
            <a:endParaRPr sz="66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rPr lang="en" sz="6600">
                <a:solidFill>
                  <a:schemeClr val="dk2"/>
                </a:solidFill>
                <a:latin typeface="Roboto"/>
                <a:ea typeface="Roboto"/>
                <a:cs typeface="Roboto"/>
                <a:sym typeface="Roboto"/>
              </a:rPr>
              <a:t>Using Flee for specific situations</a:t>
            </a:r>
            <a:endParaRPr sz="6600">
              <a:solidFill>
                <a:schemeClr val="dk2"/>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3000"/>
              <a:t>Run simulation instance</a:t>
            </a:r>
            <a:endParaRPr sz="3000"/>
          </a:p>
        </p:txBody>
      </p:sp>
      <p:sp>
        <p:nvSpPr>
          <p:cNvPr id="678" name="Google Shape;678;p9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30200" lvl="0" marL="457200" marR="0" rtl="0" algn="l">
              <a:lnSpc>
                <a:spcPct val="200000"/>
              </a:lnSpc>
              <a:spcBef>
                <a:spcPts val="1000"/>
              </a:spcBef>
              <a:spcAft>
                <a:spcPts val="0"/>
              </a:spcAft>
              <a:buSzPts val="1600"/>
              <a:buChar char="❏"/>
            </a:pPr>
            <a:r>
              <a:rPr lang="en" sz="1600"/>
              <a:t>Try #1 – for forced migration model for South Sudan</a:t>
            </a:r>
            <a:endParaRPr sz="1600"/>
          </a:p>
          <a:p>
            <a:pPr indent="-330200" lvl="0" marL="457200" rtl="0" algn="l">
              <a:lnSpc>
                <a:spcPct val="200000"/>
              </a:lnSpc>
              <a:spcBef>
                <a:spcPts val="0"/>
              </a:spcBef>
              <a:spcAft>
                <a:spcPts val="0"/>
              </a:spcAft>
              <a:buSzPts val="1600"/>
              <a:buChar char="❏"/>
            </a:pPr>
            <a:r>
              <a:rPr lang="en" sz="1600"/>
              <a:t>Try #2 visualize</a:t>
            </a:r>
            <a:endParaRPr sz="1600"/>
          </a:p>
          <a:p>
            <a:pPr indent="-330200" lvl="0" marL="457200" rtl="0" algn="l">
              <a:lnSpc>
                <a:spcPct val="200000"/>
              </a:lnSpc>
              <a:spcBef>
                <a:spcPts val="0"/>
              </a:spcBef>
              <a:spcAft>
                <a:spcPts val="0"/>
              </a:spcAft>
              <a:buSzPts val="1600"/>
              <a:buChar char="❏"/>
            </a:pPr>
            <a:r>
              <a:rPr lang="en" sz="1600"/>
              <a:t>Discuss results</a:t>
            </a:r>
            <a:endParaRPr sz="1600"/>
          </a:p>
          <a:p>
            <a:pPr indent="-63500" lvl="1" marL="520700" rtl="0" algn="l">
              <a:lnSpc>
                <a:spcPct val="90000"/>
              </a:lnSpc>
              <a:spcBef>
                <a:spcPts val="400"/>
              </a:spcBef>
              <a:spcAft>
                <a:spcPts val="1600"/>
              </a:spcAft>
              <a:buClr>
                <a:schemeClr val="dk1"/>
              </a:buClr>
              <a:buSzPts val="1800"/>
              <a:buFont typeface="Noto Sans Symbols"/>
              <a:buNone/>
            </a:pPr>
            <a:r>
              <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94"/>
          <p:cNvSpPr txBox="1"/>
          <p:nvPr>
            <p:ph type="title"/>
          </p:nvPr>
        </p:nvSpPr>
        <p:spPr>
          <a:xfrm>
            <a:off x="311675" y="798600"/>
            <a:ext cx="8601900" cy="35463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 sz="4200">
                <a:solidFill>
                  <a:schemeClr val="dk2"/>
                </a:solidFill>
                <a:latin typeface="Roboto"/>
                <a:ea typeface="Roboto"/>
                <a:cs typeface="Roboto"/>
                <a:sym typeface="Roboto"/>
              </a:rPr>
              <a:t>Discuss in groups </a:t>
            </a:r>
            <a:endParaRPr sz="4200">
              <a:solidFill>
                <a:schemeClr val="dk2"/>
              </a:solidFill>
              <a:latin typeface="Roboto"/>
              <a:ea typeface="Roboto"/>
              <a:cs typeface="Roboto"/>
              <a:sym typeface="Roboto"/>
            </a:endParaRPr>
          </a:p>
          <a:p>
            <a:pPr indent="0" lvl="0" marL="0" marR="0" rtl="0" algn="ctr">
              <a:lnSpc>
                <a:spcPct val="115000"/>
              </a:lnSpc>
              <a:spcBef>
                <a:spcPts val="0"/>
              </a:spcBef>
              <a:spcAft>
                <a:spcPts val="0"/>
              </a:spcAft>
              <a:buNone/>
            </a:pPr>
            <a:r>
              <a:rPr lang="en" sz="4200">
                <a:solidFill>
                  <a:schemeClr val="dk2"/>
                </a:solidFill>
                <a:latin typeface="Roboto"/>
                <a:ea typeface="Roboto"/>
                <a:cs typeface="Roboto"/>
                <a:sym typeface="Roboto"/>
              </a:rPr>
              <a:t>(with note taking): </a:t>
            </a:r>
            <a:endParaRPr sz="4200">
              <a:solidFill>
                <a:schemeClr val="dk2"/>
              </a:solidFill>
              <a:latin typeface="Roboto"/>
              <a:ea typeface="Roboto"/>
              <a:cs typeface="Roboto"/>
              <a:sym typeface="Roboto"/>
            </a:endParaRPr>
          </a:p>
          <a:p>
            <a:pPr indent="0" lvl="0" marL="0" marR="0" rtl="0" algn="ctr">
              <a:lnSpc>
                <a:spcPct val="115000"/>
              </a:lnSpc>
              <a:spcBef>
                <a:spcPts val="0"/>
              </a:spcBef>
              <a:spcAft>
                <a:spcPts val="0"/>
              </a:spcAft>
              <a:buNone/>
            </a:pPr>
            <a:r>
              <a:rPr lang="en" sz="4200">
                <a:solidFill>
                  <a:schemeClr val="dk2"/>
                </a:solidFill>
                <a:latin typeface="Roboto"/>
                <a:ea typeface="Roboto"/>
                <a:cs typeface="Roboto"/>
                <a:sym typeface="Roboto"/>
              </a:rPr>
              <a:t>How we can make these simulations more realistic and accurate, or answer more relevant questions</a:t>
            </a:r>
            <a:endParaRPr sz="4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Agent-based modelling (cont.)</a:t>
            </a:r>
            <a:endParaRPr sz="3000"/>
          </a:p>
        </p:txBody>
      </p:sp>
      <p:sp>
        <p:nvSpPr>
          <p:cNvPr id="191" name="Google Shape;191;p32"/>
          <p:cNvSpPr txBox="1"/>
          <p:nvPr>
            <p:ph idx="1" type="body"/>
          </p:nvPr>
        </p:nvSpPr>
        <p:spPr>
          <a:xfrm>
            <a:off x="628650" y="1268044"/>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rPr lang="en" sz="1600"/>
              <a:t>Agent </a:t>
            </a:r>
            <a:r>
              <a:rPr lang="en" sz="1600"/>
              <a:t>behavior</a:t>
            </a:r>
            <a:r>
              <a:rPr lang="en"/>
              <a:t> (image source: </a:t>
            </a:r>
            <a:r>
              <a:rPr lang="en" u="sng">
                <a:solidFill>
                  <a:schemeClr val="accent5"/>
                </a:solidFill>
                <a:hlinkClick r:id="rId3"/>
              </a:rPr>
              <a:t>https://www.gisagents.org/2016/</a:t>
            </a:r>
            <a:r>
              <a:rPr lang="en"/>
              <a:t>)</a:t>
            </a:r>
            <a:endParaRPr/>
          </a:p>
        </p:txBody>
      </p:sp>
      <p:pic>
        <p:nvPicPr>
          <p:cNvPr id="192" name="Google Shape;192;p32"/>
          <p:cNvPicPr preferRelativeResize="0"/>
          <p:nvPr/>
        </p:nvPicPr>
        <p:blipFill>
          <a:blip r:embed="rId4">
            <a:alphaModFix/>
          </a:blip>
          <a:stretch>
            <a:fillRect/>
          </a:stretch>
        </p:blipFill>
        <p:spPr>
          <a:xfrm>
            <a:off x="1298550" y="1723775"/>
            <a:ext cx="6546900" cy="3334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sz="3000"/>
              <a:t>Making simulations more realistic</a:t>
            </a:r>
            <a:endParaRPr sz="3000"/>
          </a:p>
        </p:txBody>
      </p:sp>
      <p:sp>
        <p:nvSpPr>
          <p:cNvPr id="689" name="Google Shape;689;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200000"/>
              </a:lnSpc>
              <a:spcBef>
                <a:spcPts val="1000"/>
              </a:spcBef>
              <a:spcAft>
                <a:spcPts val="0"/>
              </a:spcAft>
              <a:buSzPts val="1600"/>
              <a:buChar char="❏"/>
            </a:pPr>
            <a:r>
              <a:rPr lang="en" sz="1600"/>
              <a:t>Make group of 5 members.</a:t>
            </a:r>
            <a:endParaRPr sz="1600"/>
          </a:p>
          <a:p>
            <a:pPr indent="-330200" lvl="0" marL="457200" rtl="0" algn="l">
              <a:lnSpc>
                <a:spcPct val="200000"/>
              </a:lnSpc>
              <a:spcBef>
                <a:spcPts val="0"/>
              </a:spcBef>
              <a:spcAft>
                <a:spcPts val="0"/>
              </a:spcAft>
              <a:buSzPts val="1600"/>
              <a:buChar char="❏"/>
            </a:pPr>
            <a:r>
              <a:rPr lang="en" sz="1600"/>
              <a:t>Nominate group rapporter.</a:t>
            </a:r>
            <a:endParaRPr sz="1600"/>
          </a:p>
          <a:p>
            <a:pPr indent="-330200" lvl="0" marL="457200" rtl="0" algn="l">
              <a:lnSpc>
                <a:spcPct val="200000"/>
              </a:lnSpc>
              <a:spcBef>
                <a:spcPts val="0"/>
              </a:spcBef>
              <a:spcAft>
                <a:spcPts val="0"/>
              </a:spcAft>
              <a:buSzPts val="1600"/>
              <a:buChar char="❏"/>
            </a:pPr>
            <a:r>
              <a:rPr lang="en" sz="1600"/>
              <a:t>Use the following starting points.</a:t>
            </a:r>
            <a:endParaRPr sz="1600"/>
          </a:p>
          <a:p>
            <a:pPr indent="-330200" lvl="0" marL="457200" rtl="0" algn="l">
              <a:lnSpc>
                <a:spcPct val="200000"/>
              </a:lnSpc>
              <a:spcBef>
                <a:spcPts val="0"/>
              </a:spcBef>
              <a:spcAft>
                <a:spcPts val="0"/>
              </a:spcAft>
              <a:buSzPts val="1600"/>
              <a:buChar char="❏"/>
            </a:pPr>
            <a:r>
              <a:rPr lang="en" sz="1600"/>
              <a:t>Carry-on discussion for 15 minutes.</a:t>
            </a:r>
            <a:endParaRPr sz="1600"/>
          </a:p>
          <a:p>
            <a:pPr indent="-330200" lvl="0" marL="457200" rtl="0" algn="l">
              <a:lnSpc>
                <a:spcPct val="200000"/>
              </a:lnSpc>
              <a:spcBef>
                <a:spcPts val="0"/>
              </a:spcBef>
              <a:spcAft>
                <a:spcPts val="0"/>
              </a:spcAft>
              <a:buSzPts val="1600"/>
              <a:buChar char="❏"/>
            </a:pPr>
            <a:r>
              <a:rPr lang="en" sz="1600"/>
              <a:t>Write down the agreed upon points on sticky notes.</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Customizing Flee for own needs</a:t>
            </a:r>
            <a:endParaRPr sz="3000"/>
          </a:p>
        </p:txBody>
      </p:sp>
      <p:sp>
        <p:nvSpPr>
          <p:cNvPr id="695" name="Google Shape;695;p9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30200" lvl="0" marL="457200" rtl="0" algn="l">
              <a:lnSpc>
                <a:spcPct val="200000"/>
              </a:lnSpc>
              <a:spcBef>
                <a:spcPts val="1000"/>
              </a:spcBef>
              <a:spcAft>
                <a:spcPts val="0"/>
              </a:spcAft>
              <a:buSzPts val="1600"/>
              <a:buChar char="❏"/>
            </a:pPr>
            <a:r>
              <a:rPr lang="en" sz="1600"/>
              <a:t>To what extent can the Flee simulation code fit into the Ethiopian context?</a:t>
            </a:r>
            <a:endParaRPr sz="1600"/>
          </a:p>
          <a:p>
            <a:pPr indent="-330200" lvl="0" marL="457200" rtl="0" algn="l">
              <a:lnSpc>
                <a:spcPct val="200000"/>
              </a:lnSpc>
              <a:spcBef>
                <a:spcPts val="0"/>
              </a:spcBef>
              <a:spcAft>
                <a:spcPts val="0"/>
              </a:spcAft>
              <a:buSzPts val="1600"/>
              <a:buChar char="❏"/>
            </a:pPr>
            <a:r>
              <a:rPr lang="en" sz="1600"/>
              <a:t>What features should be modified or added into the Flee?</a:t>
            </a:r>
            <a:endParaRPr sz="1600"/>
          </a:p>
          <a:p>
            <a:pPr indent="-330200" lvl="0" marL="457200" rtl="0" algn="l">
              <a:lnSpc>
                <a:spcPct val="200000"/>
              </a:lnSpc>
              <a:spcBef>
                <a:spcPts val="0"/>
              </a:spcBef>
              <a:spcAft>
                <a:spcPts val="0"/>
              </a:spcAft>
              <a:buSzPts val="1600"/>
              <a:buChar char="❏"/>
            </a:pPr>
            <a:r>
              <a:rPr lang="en" sz="1600"/>
              <a:t>Discuss on the performance of Flee simulation code.</a:t>
            </a:r>
            <a:endParaRPr sz="1600"/>
          </a:p>
          <a:p>
            <a:pPr indent="-330200" lvl="0" marL="457200" rtl="0" algn="l">
              <a:lnSpc>
                <a:spcPct val="200000"/>
              </a:lnSpc>
              <a:spcBef>
                <a:spcPts val="0"/>
              </a:spcBef>
              <a:spcAft>
                <a:spcPts val="0"/>
              </a:spcAft>
              <a:buSzPts val="1600"/>
              <a:buChar char="❏"/>
            </a:pPr>
            <a:r>
              <a:rPr lang="en" sz="1600"/>
              <a:t>What features should be modified or added into the Flee to enhance its accuracy?</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9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lang="en" sz="3000"/>
              <a:t>Summary</a:t>
            </a:r>
            <a:endParaRPr sz="3000"/>
          </a:p>
        </p:txBody>
      </p:sp>
      <p:sp>
        <p:nvSpPr>
          <p:cNvPr id="701" name="Google Shape;701;p97"/>
          <p:cNvSpPr txBox="1"/>
          <p:nvPr>
            <p:ph idx="1" type="body"/>
          </p:nvPr>
        </p:nvSpPr>
        <p:spPr>
          <a:xfrm>
            <a:off x="628650" y="1203750"/>
            <a:ext cx="7886700" cy="3429000"/>
          </a:xfrm>
          <a:prstGeom prst="rect">
            <a:avLst/>
          </a:prstGeom>
          <a:noFill/>
          <a:ln>
            <a:noFill/>
          </a:ln>
        </p:spPr>
        <p:txBody>
          <a:bodyPr anchorCtr="0" anchor="t" bIns="34275" lIns="68575" spcFirstLastPara="1" rIns="68575" wrap="square" tIns="34275">
            <a:noAutofit/>
          </a:bodyPr>
          <a:lstStyle/>
          <a:p>
            <a:pPr indent="-330200" lvl="0" marL="457200" rtl="0" algn="l">
              <a:lnSpc>
                <a:spcPct val="200000"/>
              </a:lnSpc>
              <a:spcBef>
                <a:spcPts val="0"/>
              </a:spcBef>
              <a:spcAft>
                <a:spcPts val="0"/>
              </a:spcAft>
              <a:buSzPts val="1600"/>
              <a:buChar char="❏"/>
            </a:pPr>
            <a:r>
              <a:rPr lang="en" sz="1600"/>
              <a:t>Flee migration model basics: </a:t>
            </a:r>
            <a:r>
              <a:rPr lang="en" sz="1600"/>
              <a:t>Agent-based modelling</a:t>
            </a:r>
            <a:r>
              <a:rPr lang="en" sz="1600"/>
              <a:t> and the Flee code.</a:t>
            </a:r>
            <a:endParaRPr sz="1600"/>
          </a:p>
          <a:p>
            <a:pPr indent="-330200" lvl="0" marL="457200" rtl="0" algn="l">
              <a:lnSpc>
                <a:spcPct val="200000"/>
              </a:lnSpc>
              <a:spcBef>
                <a:spcPts val="0"/>
              </a:spcBef>
              <a:spcAft>
                <a:spcPts val="0"/>
              </a:spcAft>
              <a:buSzPts val="1600"/>
              <a:buChar char="❏"/>
            </a:pPr>
            <a:r>
              <a:rPr lang="en" sz="1600"/>
              <a:t>Basic Flee simulations: hands-on Flee, migration simulation scenarios, and discussion on </a:t>
            </a:r>
            <a:r>
              <a:rPr lang="en" sz="1600"/>
              <a:t>customizing</a:t>
            </a:r>
            <a:r>
              <a:rPr lang="en" sz="1600"/>
              <a:t> Flee for the Ethiopian context.</a:t>
            </a:r>
            <a:endParaRPr sz="1600"/>
          </a:p>
          <a:p>
            <a:pPr indent="-330200" lvl="0" marL="457200" rtl="0" algn="l">
              <a:lnSpc>
                <a:spcPct val="200000"/>
              </a:lnSpc>
              <a:spcBef>
                <a:spcPts val="0"/>
              </a:spcBef>
              <a:spcAft>
                <a:spcPts val="0"/>
              </a:spcAft>
              <a:buSzPts val="1600"/>
              <a:buChar char="❏"/>
            </a:pPr>
            <a:r>
              <a:rPr lang="en" sz="1600"/>
              <a:t>Using Flee for specific situations</a:t>
            </a:r>
            <a:r>
              <a:rPr lang="en" sz="1600"/>
              <a:t>: Hands-on u</a:t>
            </a:r>
            <a:r>
              <a:rPr lang="en" sz="1600"/>
              <a:t>sing Flee for specific situations</a:t>
            </a:r>
            <a:r>
              <a:rPr lang="en" sz="1600"/>
              <a:t>.</a:t>
            </a:r>
            <a:endParaRPr sz="1600"/>
          </a:p>
          <a:p>
            <a:pPr indent="-330200" lvl="0" marL="457200" rtl="0" algn="l">
              <a:lnSpc>
                <a:spcPct val="200000"/>
              </a:lnSpc>
              <a:spcBef>
                <a:spcPts val="0"/>
              </a:spcBef>
              <a:spcAft>
                <a:spcPts val="0"/>
              </a:spcAft>
              <a:buSzPts val="1600"/>
              <a:buChar char="❏"/>
            </a:pPr>
            <a:r>
              <a:rPr lang="en" sz="1600"/>
              <a:t>Lecture on simulating forced migration in South Sudan.</a:t>
            </a:r>
            <a:endParaRPr sz="1600"/>
          </a:p>
          <a:p>
            <a:pPr indent="-330200" lvl="0" marL="457200" rtl="0" algn="l">
              <a:lnSpc>
                <a:spcPct val="200000"/>
              </a:lnSpc>
              <a:spcBef>
                <a:spcPts val="0"/>
              </a:spcBef>
              <a:spcAft>
                <a:spcPts val="0"/>
              </a:spcAft>
              <a:buSzPts val="1600"/>
              <a:buChar char="❏"/>
            </a:pPr>
            <a:r>
              <a:rPr lang="en" sz="1600"/>
              <a:t>Discussion on how to make simulations more realistic and accurate.</a:t>
            </a:r>
            <a:endParaRPr sz="1600"/>
          </a:p>
        </p:txBody>
      </p:sp>
      <p:sp>
        <p:nvSpPr>
          <p:cNvPr id="702" name="Google Shape;702;p97"/>
          <p:cNvSpPr/>
          <p:nvPr/>
        </p:nvSpPr>
        <p:spPr>
          <a:xfrm>
            <a:off x="0" y="-138500"/>
            <a:ext cx="138600" cy="276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sp>
        <p:nvSpPr>
          <p:cNvPr id="703" name="Google Shape;703;p97"/>
          <p:cNvSpPr/>
          <p:nvPr/>
        </p:nvSpPr>
        <p:spPr>
          <a:xfrm>
            <a:off x="0" y="-138500"/>
            <a:ext cx="138600" cy="276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References</a:t>
            </a:r>
            <a:endParaRPr sz="3000"/>
          </a:p>
        </p:txBody>
      </p:sp>
      <p:sp>
        <p:nvSpPr>
          <p:cNvPr id="709" name="Google Shape;709;p98"/>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solidFill>
                  <a:srgbClr val="222222"/>
                </a:solidFill>
                <a:highlight>
                  <a:srgbClr val="FFFFFF"/>
                </a:highlight>
                <a:latin typeface="Arial"/>
                <a:ea typeface="Arial"/>
                <a:cs typeface="Arial"/>
                <a:sym typeface="Arial"/>
              </a:rPr>
              <a:t>Suleimenova, D., Bell, D., &amp; Groen, D. (2017). A generalized simulation development approach for predicting refugee destinations. </a:t>
            </a:r>
            <a:r>
              <a:rPr i="1" lang="en" sz="1400">
                <a:solidFill>
                  <a:srgbClr val="222222"/>
                </a:solidFill>
                <a:highlight>
                  <a:srgbClr val="FFFFFF"/>
                </a:highlight>
                <a:latin typeface="Arial"/>
                <a:ea typeface="Arial"/>
                <a:cs typeface="Arial"/>
                <a:sym typeface="Arial"/>
              </a:rPr>
              <a:t>Scientific reports</a:t>
            </a:r>
            <a:r>
              <a:rPr lang="en" sz="1400">
                <a:solidFill>
                  <a:srgbClr val="222222"/>
                </a:solidFill>
                <a:highlight>
                  <a:srgbClr val="FFFFFF"/>
                </a:highlight>
                <a:latin typeface="Arial"/>
                <a:ea typeface="Arial"/>
                <a:cs typeface="Arial"/>
                <a:sym typeface="Arial"/>
              </a:rPr>
              <a:t>, </a:t>
            </a:r>
            <a:r>
              <a:rPr i="1" lang="en" sz="1400">
                <a:solidFill>
                  <a:srgbClr val="222222"/>
                </a:solidFill>
                <a:highlight>
                  <a:srgbClr val="FFFFFF"/>
                </a:highlight>
                <a:latin typeface="Arial"/>
                <a:ea typeface="Arial"/>
                <a:cs typeface="Arial"/>
                <a:sym typeface="Arial"/>
              </a:rPr>
              <a:t>7</a:t>
            </a:r>
            <a:r>
              <a:rPr lang="en" sz="1400">
                <a:solidFill>
                  <a:srgbClr val="222222"/>
                </a:solidFill>
                <a:highlight>
                  <a:srgbClr val="FFFFFF"/>
                </a:highlight>
                <a:latin typeface="Arial"/>
                <a:ea typeface="Arial"/>
                <a:cs typeface="Arial"/>
                <a:sym typeface="Arial"/>
              </a:rPr>
              <a:t>(1), 13377.</a:t>
            </a:r>
            <a:endParaRPr sz="14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 sz="1400">
                <a:solidFill>
                  <a:srgbClr val="222222"/>
                </a:solidFill>
                <a:highlight>
                  <a:srgbClr val="FFFFFF"/>
                </a:highlight>
                <a:latin typeface="Arial"/>
                <a:ea typeface="Arial"/>
                <a:cs typeface="Arial"/>
                <a:sym typeface="Arial"/>
              </a:rPr>
              <a:t>Groen, D. (2016). Simulating refugee movements: Where would you go?. </a:t>
            </a:r>
            <a:r>
              <a:rPr i="1" lang="en" sz="1400">
                <a:solidFill>
                  <a:srgbClr val="222222"/>
                </a:solidFill>
                <a:highlight>
                  <a:srgbClr val="FFFFFF"/>
                </a:highlight>
                <a:latin typeface="Arial"/>
                <a:ea typeface="Arial"/>
                <a:cs typeface="Arial"/>
                <a:sym typeface="Arial"/>
              </a:rPr>
              <a:t>Procedia Computer Science</a:t>
            </a:r>
            <a:r>
              <a:rPr lang="en" sz="1400">
                <a:solidFill>
                  <a:srgbClr val="222222"/>
                </a:solidFill>
                <a:highlight>
                  <a:srgbClr val="FFFFFF"/>
                </a:highlight>
                <a:latin typeface="Arial"/>
                <a:ea typeface="Arial"/>
                <a:cs typeface="Arial"/>
                <a:sym typeface="Arial"/>
              </a:rPr>
              <a:t>, </a:t>
            </a:r>
            <a:r>
              <a:rPr i="1" lang="en" sz="1400">
                <a:solidFill>
                  <a:srgbClr val="222222"/>
                </a:solidFill>
                <a:highlight>
                  <a:srgbClr val="FFFFFF"/>
                </a:highlight>
                <a:latin typeface="Arial"/>
                <a:ea typeface="Arial"/>
                <a:cs typeface="Arial"/>
                <a:sym typeface="Arial"/>
              </a:rPr>
              <a:t>80</a:t>
            </a:r>
            <a:r>
              <a:rPr lang="en" sz="1400">
                <a:solidFill>
                  <a:srgbClr val="222222"/>
                </a:solidFill>
                <a:highlight>
                  <a:srgbClr val="FFFFFF"/>
                </a:highlight>
                <a:latin typeface="Arial"/>
                <a:ea typeface="Arial"/>
                <a:cs typeface="Arial"/>
                <a:sym typeface="Arial"/>
              </a:rPr>
              <a:t>, 2251-2255.</a:t>
            </a:r>
            <a:endParaRPr sz="14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 sz="1400">
                <a:solidFill>
                  <a:srgbClr val="222222"/>
                </a:solidFill>
                <a:highlight>
                  <a:srgbClr val="FFFFFF"/>
                </a:highlight>
                <a:latin typeface="Arial"/>
                <a:ea typeface="Arial"/>
                <a:cs typeface="Arial"/>
                <a:sym typeface="Arial"/>
              </a:rPr>
              <a:t>Suleimenova, D., Bell, D., &amp; Groen, D. (2017, December). Towards an automated framework for agent-based simulation of refugee movements. In </a:t>
            </a:r>
            <a:r>
              <a:rPr i="1" lang="en" sz="1400">
                <a:solidFill>
                  <a:srgbClr val="222222"/>
                </a:solidFill>
                <a:highlight>
                  <a:srgbClr val="FFFFFF"/>
                </a:highlight>
                <a:latin typeface="Arial"/>
                <a:ea typeface="Arial"/>
                <a:cs typeface="Arial"/>
                <a:sym typeface="Arial"/>
              </a:rPr>
              <a:t>2017 Winter Simulation Conference (WSC)</a:t>
            </a:r>
            <a:r>
              <a:rPr lang="en" sz="1400">
                <a:solidFill>
                  <a:srgbClr val="222222"/>
                </a:solidFill>
                <a:highlight>
                  <a:srgbClr val="FFFFFF"/>
                </a:highlight>
                <a:latin typeface="Arial"/>
                <a:ea typeface="Arial"/>
                <a:cs typeface="Arial"/>
                <a:sym typeface="Arial"/>
              </a:rPr>
              <a:t> (pp. 1240-1251). IEEE.</a:t>
            </a:r>
            <a:endParaRPr sz="14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 sz="1400">
                <a:solidFill>
                  <a:srgbClr val="222222"/>
                </a:solidFill>
                <a:highlight>
                  <a:srgbClr val="FFFFFF"/>
                </a:highlight>
                <a:latin typeface="Arial"/>
                <a:ea typeface="Arial"/>
                <a:cs typeface="Arial"/>
                <a:sym typeface="Arial"/>
              </a:rPr>
              <a:t>Kniveton, D. R., Smith, C. D., &amp; Black, R. (2012). Emerging migration flows in a changing climate in dryland Africa. </a:t>
            </a:r>
            <a:r>
              <a:rPr i="1" lang="en" sz="1400">
                <a:solidFill>
                  <a:srgbClr val="222222"/>
                </a:solidFill>
                <a:highlight>
                  <a:srgbClr val="FFFFFF"/>
                </a:highlight>
                <a:latin typeface="Arial"/>
                <a:ea typeface="Arial"/>
                <a:cs typeface="Arial"/>
                <a:sym typeface="Arial"/>
              </a:rPr>
              <a:t>Nature Climate Change</a:t>
            </a:r>
            <a:r>
              <a:rPr lang="en" sz="1400">
                <a:solidFill>
                  <a:srgbClr val="222222"/>
                </a:solidFill>
                <a:highlight>
                  <a:srgbClr val="FFFFFF"/>
                </a:highlight>
                <a:latin typeface="Arial"/>
                <a:ea typeface="Arial"/>
                <a:cs typeface="Arial"/>
                <a:sym typeface="Arial"/>
              </a:rPr>
              <a:t>, </a:t>
            </a:r>
            <a:r>
              <a:rPr i="1" lang="en" sz="1400">
                <a:solidFill>
                  <a:srgbClr val="222222"/>
                </a:solidFill>
                <a:highlight>
                  <a:srgbClr val="FFFFFF"/>
                </a:highlight>
                <a:latin typeface="Arial"/>
                <a:ea typeface="Arial"/>
                <a:cs typeface="Arial"/>
                <a:sym typeface="Arial"/>
              </a:rPr>
              <a:t>2</a:t>
            </a:r>
            <a:r>
              <a:rPr lang="en" sz="1400">
                <a:solidFill>
                  <a:srgbClr val="222222"/>
                </a:solidFill>
                <a:highlight>
                  <a:srgbClr val="FFFFFF"/>
                </a:highlight>
                <a:latin typeface="Arial"/>
                <a:ea typeface="Arial"/>
                <a:cs typeface="Arial"/>
                <a:sym typeface="Arial"/>
              </a:rPr>
              <a:t>(6), 444.</a:t>
            </a:r>
            <a:endParaRPr sz="14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rPr lang="en" sz="1400">
                <a:solidFill>
                  <a:srgbClr val="222222"/>
                </a:solidFill>
                <a:highlight>
                  <a:srgbClr val="FFFFFF"/>
                </a:highlight>
                <a:latin typeface="Arial"/>
                <a:ea typeface="Arial"/>
                <a:cs typeface="Arial"/>
                <a:sym typeface="Arial"/>
              </a:rPr>
              <a:t>Campos, C. V., Suleimenova, D., &amp; Groen, D. (2019, June). A Coupled Food Security and Refugee Movement Model for the South Sudan Conflict. In </a:t>
            </a:r>
            <a:r>
              <a:rPr i="1" lang="en" sz="1400">
                <a:solidFill>
                  <a:srgbClr val="222222"/>
                </a:solidFill>
                <a:highlight>
                  <a:srgbClr val="FFFFFF"/>
                </a:highlight>
                <a:latin typeface="Arial"/>
                <a:ea typeface="Arial"/>
                <a:cs typeface="Arial"/>
                <a:sym typeface="Arial"/>
              </a:rPr>
              <a:t>International Conference on Computational Science</a:t>
            </a:r>
            <a:r>
              <a:rPr lang="en" sz="1400">
                <a:solidFill>
                  <a:srgbClr val="222222"/>
                </a:solidFill>
                <a:highlight>
                  <a:srgbClr val="FFFFFF"/>
                </a:highlight>
                <a:latin typeface="Arial"/>
                <a:ea typeface="Arial"/>
                <a:cs typeface="Arial"/>
                <a:sym typeface="Arial"/>
              </a:rPr>
              <a:t> (pp. 725-732). Springer, Cham.</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9"/>
          <p:cNvSpPr txBox="1"/>
          <p:nvPr>
            <p:ph type="title"/>
          </p:nvPr>
        </p:nvSpPr>
        <p:spPr>
          <a:xfrm>
            <a:off x="670638" y="2009337"/>
            <a:ext cx="7886700" cy="994172"/>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300"/>
              <a:buFont typeface="Calibri"/>
              <a:buNone/>
            </a:pPr>
            <a:r>
              <a:rPr b="1" lang="en" sz="3600"/>
              <a:t>Q &amp; A</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Key concepts in Flee</a:t>
            </a:r>
            <a:endParaRPr sz="3000"/>
          </a:p>
        </p:txBody>
      </p:sp>
      <p:sp>
        <p:nvSpPr>
          <p:cNvPr id="198" name="Google Shape;198;p33"/>
          <p:cNvSpPr txBox="1"/>
          <p:nvPr>
            <p:ph idx="1" type="body"/>
          </p:nvPr>
        </p:nvSpPr>
        <p:spPr>
          <a:xfrm>
            <a:off x="628650" y="1268025"/>
            <a:ext cx="4296300" cy="32634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400"/>
              </a:spcBef>
              <a:spcAft>
                <a:spcPts val="0"/>
              </a:spcAft>
              <a:buSzPts val="1600"/>
              <a:buChar char="❏"/>
            </a:pPr>
            <a:r>
              <a:rPr lang="en" sz="1600"/>
              <a:t>Flee is an agent-based </a:t>
            </a:r>
            <a:r>
              <a:rPr lang="en" sz="1600"/>
              <a:t>simulation code</a:t>
            </a:r>
            <a:r>
              <a:rPr lang="en" sz="1600"/>
              <a:t> </a:t>
            </a:r>
            <a:endParaRPr sz="1600"/>
          </a:p>
          <a:p>
            <a:pPr indent="-330200" lvl="0" marL="457200" rtl="0" algn="l">
              <a:lnSpc>
                <a:spcPct val="150000"/>
              </a:lnSpc>
              <a:spcBef>
                <a:spcPts val="0"/>
              </a:spcBef>
              <a:spcAft>
                <a:spcPts val="0"/>
              </a:spcAft>
              <a:buSzPts val="1600"/>
              <a:buChar char="❏"/>
            </a:pPr>
            <a:r>
              <a:rPr lang="en" sz="1600"/>
              <a:t>Written in Python</a:t>
            </a:r>
            <a:endParaRPr sz="1600"/>
          </a:p>
          <a:p>
            <a:pPr indent="-330200" lvl="0" marL="457200" rtl="0" algn="l">
              <a:lnSpc>
                <a:spcPct val="150000"/>
              </a:lnSpc>
              <a:spcBef>
                <a:spcPts val="0"/>
              </a:spcBef>
              <a:spcAft>
                <a:spcPts val="0"/>
              </a:spcAft>
              <a:buSzPts val="1600"/>
              <a:buChar char="❏"/>
            </a:pPr>
            <a:r>
              <a:rPr lang="en" sz="1600"/>
              <a:t>Used for simulating movement of individuals across geographical locations.</a:t>
            </a:r>
            <a:endParaRPr sz="1600"/>
          </a:p>
          <a:p>
            <a:pPr indent="-330200" lvl="0" marL="457200" rtl="0" algn="l">
              <a:lnSpc>
                <a:spcPct val="150000"/>
              </a:lnSpc>
              <a:spcBef>
                <a:spcPts val="0"/>
              </a:spcBef>
              <a:spcAft>
                <a:spcPts val="0"/>
              </a:spcAft>
              <a:buSzPts val="1600"/>
              <a:buChar char="❏"/>
            </a:pPr>
            <a:r>
              <a:rPr lang="en" sz="1600"/>
              <a:t>Primarily focuses on refugees and internally displaced persons.</a:t>
            </a:r>
            <a:endParaRPr sz="1600"/>
          </a:p>
          <a:p>
            <a:pPr indent="-330200" lvl="0" marL="457200" rtl="0" algn="l">
              <a:lnSpc>
                <a:spcPct val="150000"/>
              </a:lnSpc>
              <a:spcBef>
                <a:spcPts val="0"/>
              </a:spcBef>
              <a:spcAft>
                <a:spcPts val="0"/>
              </a:spcAft>
              <a:buSzPts val="1600"/>
              <a:buChar char="❏"/>
            </a:pPr>
            <a:r>
              <a:rPr lang="en" sz="1600"/>
              <a:t>It is optimised for simplicity and flexibility.</a:t>
            </a:r>
            <a:endParaRPr sz="1600"/>
          </a:p>
        </p:txBody>
      </p:sp>
      <p:pic>
        <p:nvPicPr>
          <p:cNvPr id="199" name="Google Shape;199;p33"/>
          <p:cNvPicPr preferRelativeResize="0"/>
          <p:nvPr/>
        </p:nvPicPr>
        <p:blipFill rotWithShape="1">
          <a:blip r:embed="rId3">
            <a:alphaModFix/>
          </a:blip>
          <a:srcRect b="0" l="0" r="0" t="11457"/>
          <a:stretch/>
        </p:blipFill>
        <p:spPr>
          <a:xfrm>
            <a:off x="4834950" y="1550733"/>
            <a:ext cx="4219049" cy="26979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000"/>
              <a:t>Key concepts in Flee (cont.)</a:t>
            </a:r>
            <a:endParaRPr/>
          </a:p>
        </p:txBody>
      </p:sp>
      <p:sp>
        <p:nvSpPr>
          <p:cNvPr id="205" name="Google Shape;205;p34"/>
          <p:cNvSpPr txBox="1"/>
          <p:nvPr>
            <p:ph idx="1" type="body"/>
          </p:nvPr>
        </p:nvSpPr>
        <p:spPr>
          <a:xfrm>
            <a:off x="3862675" y="1551575"/>
            <a:ext cx="4417200" cy="2936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Simulate one day at a time.</a:t>
            </a:r>
            <a:endParaRPr sz="1400"/>
          </a:p>
          <a:p>
            <a:pPr indent="0" lvl="0" marL="0" rtl="0" algn="l">
              <a:spcBef>
                <a:spcPts val="1600"/>
              </a:spcBef>
              <a:spcAft>
                <a:spcPts val="0"/>
              </a:spcAft>
              <a:buNone/>
            </a:pPr>
            <a:r>
              <a:rPr lang="en" sz="1400"/>
              <a:t>Each agent decides:</a:t>
            </a:r>
            <a:endParaRPr sz="1400"/>
          </a:p>
          <a:p>
            <a:pPr indent="-317500" lvl="0" marL="457200" rtl="0" algn="l">
              <a:spcBef>
                <a:spcPts val="1600"/>
              </a:spcBef>
              <a:spcAft>
                <a:spcPts val="0"/>
              </a:spcAft>
              <a:buSzPts val="1400"/>
              <a:buAutoNum type="arabicPeriod"/>
            </a:pPr>
            <a:r>
              <a:rPr lang="en" sz="1400"/>
              <a:t>Do I stay put, or move to a neighbouring location?</a:t>
            </a:r>
            <a:endParaRPr sz="1400"/>
          </a:p>
          <a:p>
            <a:pPr indent="-317500" lvl="0" marL="457200" rtl="0" algn="l">
              <a:spcBef>
                <a:spcPts val="0"/>
              </a:spcBef>
              <a:spcAft>
                <a:spcPts val="0"/>
              </a:spcAft>
              <a:buSzPts val="1400"/>
              <a:buAutoNum type="arabicPeriod"/>
            </a:pPr>
            <a:r>
              <a:rPr lang="en" sz="1400"/>
              <a:t>If I move, which location shall I go to?</a:t>
            </a:r>
            <a:endParaRPr sz="1400"/>
          </a:p>
          <a:p>
            <a:pPr indent="0" lvl="0" marL="0" rtl="0" algn="l">
              <a:spcBef>
                <a:spcPts val="1600"/>
              </a:spcBef>
              <a:spcAft>
                <a:spcPts val="0"/>
              </a:spcAft>
              <a:buNone/>
            </a:pPr>
            <a:r>
              <a:rPr lang="en" sz="1400"/>
              <a:t>Each agent represent one refugee.</a:t>
            </a:r>
            <a:endParaRPr sz="1400"/>
          </a:p>
          <a:p>
            <a:pPr indent="0" lvl="0" marL="0" rtl="0" algn="l">
              <a:spcBef>
                <a:spcPts val="1600"/>
              </a:spcBef>
              <a:spcAft>
                <a:spcPts val="0"/>
              </a:spcAft>
              <a:buNone/>
            </a:pPr>
            <a:r>
              <a:rPr lang="en" sz="1400"/>
              <a:t>Humans are smart, agents are not but do make simple autonomous decisions</a:t>
            </a:r>
            <a:endParaRPr sz="1400"/>
          </a:p>
          <a:p>
            <a:pPr indent="0" lvl="0" marL="0" rtl="0" algn="l">
              <a:spcBef>
                <a:spcPts val="1600"/>
              </a:spcBef>
              <a:spcAft>
                <a:spcPts val="1600"/>
              </a:spcAft>
              <a:buNone/>
            </a:pPr>
            <a:r>
              <a:t/>
            </a:r>
            <a:endParaRPr sz="1400"/>
          </a:p>
        </p:txBody>
      </p:sp>
      <p:sp>
        <p:nvSpPr>
          <p:cNvPr id="206" name="Google Shape;206;p34"/>
          <p:cNvSpPr/>
          <p:nvPr/>
        </p:nvSpPr>
        <p:spPr>
          <a:xfrm>
            <a:off x="2080374" y="3184749"/>
            <a:ext cx="870300" cy="888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34"/>
          <p:cNvCxnSpPr>
            <a:stCxn id="206" idx="2"/>
          </p:cNvCxnSpPr>
          <p:nvPr/>
        </p:nvCxnSpPr>
        <p:spPr>
          <a:xfrm rot="10800000">
            <a:off x="851574" y="3629199"/>
            <a:ext cx="1228800" cy="0"/>
          </a:xfrm>
          <a:prstGeom prst="straightConnector1">
            <a:avLst/>
          </a:prstGeom>
          <a:noFill/>
          <a:ln cap="flat" cmpd="sng" w="38100">
            <a:solidFill>
              <a:srgbClr val="0000FF"/>
            </a:solidFill>
            <a:prstDash val="solid"/>
            <a:round/>
            <a:headEnd len="med" w="med" type="none"/>
            <a:tailEnd len="med" w="med" type="none"/>
          </a:ln>
        </p:spPr>
      </p:cxnSp>
      <p:cxnSp>
        <p:nvCxnSpPr>
          <p:cNvPr id="208" name="Google Shape;208;p34"/>
          <p:cNvCxnSpPr>
            <a:stCxn id="206" idx="0"/>
          </p:cNvCxnSpPr>
          <p:nvPr/>
        </p:nvCxnSpPr>
        <p:spPr>
          <a:xfrm rot="10800000">
            <a:off x="2515524" y="2104149"/>
            <a:ext cx="0" cy="1080600"/>
          </a:xfrm>
          <a:prstGeom prst="straightConnector1">
            <a:avLst/>
          </a:prstGeom>
          <a:noFill/>
          <a:ln cap="flat" cmpd="sng" w="38100">
            <a:solidFill>
              <a:srgbClr val="0000FF"/>
            </a:solidFill>
            <a:prstDash val="solid"/>
            <a:round/>
            <a:headEnd len="med" w="med" type="none"/>
            <a:tailEnd len="med" w="med" type="none"/>
          </a:ln>
        </p:spPr>
      </p:cxnSp>
      <p:sp>
        <p:nvSpPr>
          <p:cNvPr id="209" name="Google Shape;209;p34"/>
          <p:cNvSpPr/>
          <p:nvPr/>
        </p:nvSpPr>
        <p:spPr>
          <a:xfrm>
            <a:off x="2293900" y="1645425"/>
            <a:ext cx="443700" cy="4707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518675" y="3393898"/>
            <a:ext cx="443700" cy="4707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34"/>
          <p:cNvCxnSpPr/>
          <p:nvPr/>
        </p:nvCxnSpPr>
        <p:spPr>
          <a:xfrm rot="10800000">
            <a:off x="3002023" y="2121544"/>
            <a:ext cx="0" cy="871500"/>
          </a:xfrm>
          <a:prstGeom prst="straightConnector1">
            <a:avLst/>
          </a:prstGeom>
          <a:noFill/>
          <a:ln cap="flat" cmpd="sng" w="38100">
            <a:solidFill>
              <a:srgbClr val="FF9900"/>
            </a:solidFill>
            <a:prstDash val="solid"/>
            <a:round/>
            <a:headEnd len="med" w="med" type="none"/>
            <a:tailEnd len="med" w="med" type="triangle"/>
          </a:ln>
        </p:spPr>
      </p:cxnSp>
      <p:sp>
        <p:nvSpPr>
          <p:cNvPr id="212" name="Google Shape;212;p34"/>
          <p:cNvSpPr txBox="1"/>
          <p:nvPr/>
        </p:nvSpPr>
        <p:spPr>
          <a:xfrm>
            <a:off x="3155752" y="2330996"/>
            <a:ext cx="6315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9900"/>
                </a:solidFill>
              </a:rPr>
              <a:t>?</a:t>
            </a:r>
            <a:endParaRPr sz="3000">
              <a:solidFill>
                <a:srgbClr val="FF9900"/>
              </a:solidFill>
            </a:endParaRPr>
          </a:p>
        </p:txBody>
      </p:sp>
      <p:sp>
        <p:nvSpPr>
          <p:cNvPr id="213" name="Google Shape;213;p34"/>
          <p:cNvSpPr txBox="1"/>
          <p:nvPr/>
        </p:nvSpPr>
        <p:spPr>
          <a:xfrm>
            <a:off x="2200220" y="3133104"/>
            <a:ext cx="8703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A</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